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256" r:id="rId2"/>
    <p:sldId id="257" r:id="rId3"/>
    <p:sldId id="262" r:id="rId4"/>
    <p:sldId id="263" r:id="rId5"/>
    <p:sldId id="270" r:id="rId6"/>
    <p:sldId id="273" r:id="rId7"/>
    <p:sldId id="271" r:id="rId8"/>
    <p:sldId id="272" r:id="rId9"/>
    <p:sldId id="265" r:id="rId10"/>
    <p:sldId id="280" r:id="rId11"/>
    <p:sldId id="281"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39" r:id="rId38"/>
    <p:sldId id="327" r:id="rId39"/>
    <p:sldId id="309" r:id="rId40"/>
    <p:sldId id="340" r:id="rId41"/>
    <p:sldId id="312" r:id="rId42"/>
    <p:sldId id="313" r:id="rId43"/>
    <p:sldId id="314" r:id="rId44"/>
    <p:sldId id="315" r:id="rId45"/>
    <p:sldId id="326" r:id="rId46"/>
    <p:sldId id="317" r:id="rId47"/>
    <p:sldId id="318" r:id="rId48"/>
    <p:sldId id="319" r:id="rId49"/>
    <p:sldId id="320" r:id="rId50"/>
    <p:sldId id="321" r:id="rId51"/>
    <p:sldId id="322" r:id="rId52"/>
    <p:sldId id="323" r:id="rId53"/>
    <p:sldId id="324" r:id="rId54"/>
    <p:sldId id="328" r:id="rId55"/>
    <p:sldId id="329" r:id="rId56"/>
    <p:sldId id="330" r:id="rId57"/>
    <p:sldId id="331" r:id="rId58"/>
    <p:sldId id="332" r:id="rId59"/>
    <p:sldId id="333" r:id="rId60"/>
    <p:sldId id="334" r:id="rId61"/>
    <p:sldId id="335" r:id="rId62"/>
    <p:sldId id="336" r:id="rId63"/>
    <p:sldId id="337" r:id="rId64"/>
    <p:sldId id="338" r:id="rId65"/>
    <p:sldId id="269" r:id="rId66"/>
    <p:sldId id="276" r:id="rId67"/>
    <p:sldId id="277" r:id="rId68"/>
    <p:sldId id="275" r:id="rId69"/>
    <p:sldId id="259" r:id="rId70"/>
    <p:sldId id="264" r:id="rId7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介绍" id="{792D7C80-CFAA-4307-BAF3-2AD02F26ED28}">
          <p14:sldIdLst>
            <p14:sldId id="256"/>
            <p14:sldId id="257"/>
            <p14:sldId id="262"/>
            <p14:sldId id="263"/>
            <p14:sldId id="270"/>
            <p14:sldId id="273"/>
            <p14:sldId id="271"/>
            <p14:sldId id="272"/>
          </p14:sldIdLst>
        </p14:section>
        <p14:section name="关键技术" id="{A169EAA7-B170-4E92-AC13-9F1B1C248FBC}">
          <p14:sldIdLst>
            <p14:sldId id="265"/>
            <p14:sldId id="280"/>
            <p14:sldId id="281"/>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39"/>
            <p14:sldId id="327"/>
            <p14:sldId id="309"/>
            <p14:sldId id="340"/>
            <p14:sldId id="312"/>
            <p14:sldId id="313"/>
            <p14:sldId id="314"/>
            <p14:sldId id="315"/>
            <p14:sldId id="326"/>
            <p14:sldId id="317"/>
            <p14:sldId id="318"/>
            <p14:sldId id="319"/>
            <p14:sldId id="320"/>
            <p14:sldId id="321"/>
            <p14:sldId id="322"/>
            <p14:sldId id="323"/>
            <p14:sldId id="324"/>
            <p14:sldId id="328"/>
            <p14:sldId id="329"/>
            <p14:sldId id="330"/>
            <p14:sldId id="331"/>
            <p14:sldId id="332"/>
            <p14:sldId id="333"/>
            <p14:sldId id="334"/>
            <p14:sldId id="335"/>
            <p14:sldId id="336"/>
            <p14:sldId id="337"/>
            <p14:sldId id="338"/>
          </p14:sldIdLst>
        </p14:section>
        <p14:section name="实践" id="{87B7A2A8-CEF2-4DB3-85E2-D08B3CB883D2}">
          <p14:sldIdLst>
            <p14:sldId id="269"/>
            <p14:sldId id="276"/>
            <p14:sldId id="277"/>
            <p14:sldId id="275"/>
          </p14:sldIdLst>
        </p14:section>
        <p14:section name="论文列表" id="{5D265E9D-B3C8-4F01-A0C6-9919D5AE15A9}">
          <p14:sldIdLst>
            <p14:sldId id="259"/>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6424" autoAdjust="0"/>
  </p:normalViewPr>
  <p:slideViewPr>
    <p:cSldViewPr snapToGrid="0">
      <p:cViewPr varScale="1">
        <p:scale>
          <a:sx n="116" d="100"/>
          <a:sy n="116" d="100"/>
        </p:scale>
        <p:origin x="72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000" b="1" i="0" u="none" strike="noStrike" kern="1200" cap="all" spc="5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title>
    <c:autoTitleDeleted val="0"/>
    <c:plotArea>
      <c:layout/>
      <c:barChart>
        <c:barDir val="col"/>
        <c:grouping val="clustered"/>
        <c:varyColors val="0"/>
        <c:ser>
          <c:idx val="0"/>
          <c:order val="0"/>
          <c:tx>
            <c:strRef>
              <c:f>Sheet1!$B$1</c:f>
              <c:strCache>
                <c:ptCount val="1"/>
                <c:pt idx="0">
                  <c:v>整体存储量规模趋势（PB）</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cat>
            <c:numRef>
              <c:f>Sheet1!$A$2:$A$7</c:f>
              <c:numCache>
                <c:formatCode>General</c:formatCode>
                <c:ptCount val="6"/>
                <c:pt idx="0">
                  <c:v>2012.6</c:v>
                </c:pt>
                <c:pt idx="1">
                  <c:v>2013.1</c:v>
                </c:pt>
                <c:pt idx="2">
                  <c:v>2014.1</c:v>
                </c:pt>
                <c:pt idx="3">
                  <c:v>2015.2</c:v>
                </c:pt>
                <c:pt idx="4">
                  <c:v>2015.5</c:v>
                </c:pt>
                <c:pt idx="5">
                  <c:v>2016.5</c:v>
                </c:pt>
              </c:numCache>
            </c:numRef>
          </c:cat>
          <c:val>
            <c:numRef>
              <c:f>Sheet1!$B$2:$B$7</c:f>
              <c:numCache>
                <c:formatCode>General</c:formatCode>
                <c:ptCount val="6"/>
                <c:pt idx="0">
                  <c:v>100</c:v>
                </c:pt>
                <c:pt idx="1">
                  <c:v>150</c:v>
                </c:pt>
                <c:pt idx="2">
                  <c:v>300</c:v>
                </c:pt>
                <c:pt idx="3">
                  <c:v>450</c:v>
                </c:pt>
                <c:pt idx="4">
                  <c:v>500</c:v>
                </c:pt>
                <c:pt idx="5">
                  <c:v>700</c:v>
                </c:pt>
              </c:numCache>
            </c:numRef>
          </c:val>
          <c:extLst xmlns:c16r2="http://schemas.microsoft.com/office/drawing/2015/06/chart">
            <c:ext xmlns:c16="http://schemas.microsoft.com/office/drawing/2014/chart" uri="{C3380CC4-5D6E-409C-BE32-E72D297353CC}">
              <c16:uniqueId val="{00000000-FE72-46C9-8CD0-01BD4970E5B5}"/>
            </c:ext>
          </c:extLst>
        </c:ser>
        <c:dLbls>
          <c:showLegendKey val="0"/>
          <c:showVal val="0"/>
          <c:showCatName val="0"/>
          <c:showSerName val="0"/>
          <c:showPercent val="0"/>
          <c:showBubbleSize val="0"/>
        </c:dLbls>
        <c:gapWidth val="355"/>
        <c:overlap val="-70"/>
        <c:axId val="416720248"/>
        <c:axId val="416719856"/>
      </c:barChart>
      <c:catAx>
        <c:axId val="416720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crossAx val="416719856"/>
        <c:crosses val="autoZero"/>
        <c:auto val="1"/>
        <c:lblAlgn val="ctr"/>
        <c:lblOffset val="100"/>
        <c:noMultiLvlLbl val="0"/>
      </c:catAx>
      <c:valAx>
        <c:axId val="416719856"/>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crossAx val="41672024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legend>
    <c:plotVisOnly val="1"/>
    <c:dispBlanksAs val="gap"/>
    <c:showDLblsOverMax val="0"/>
  </c:chart>
  <c:spPr>
    <a:noFill/>
    <a:ln>
      <a:noFill/>
    </a:ln>
    <a:effectLst/>
  </c:spPr>
  <c:txPr>
    <a:bodyPr/>
    <a:lstStyle/>
    <a:p>
      <a:pPr>
        <a:defRPr>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6BBCAD-B24A-4DEB-AFD4-64F6733294BE}" type="datetimeFigureOut">
              <a:rPr lang="zh-CN" altLang="en-US" smtClean="0"/>
              <a:t>2016/11/24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BFC71-C4A4-49A1-803F-96FA54D74D2D}" type="slidenum">
              <a:rPr lang="zh-CN" altLang="en-US" smtClean="0"/>
              <a:t>‹#›</a:t>
            </a:fld>
            <a:endParaRPr lang="zh-CN" altLang="en-US"/>
          </a:p>
        </p:txBody>
      </p:sp>
    </p:spTree>
    <p:extLst>
      <p:ext uri="{BB962C8B-B14F-4D97-AF65-F5344CB8AC3E}">
        <p14:creationId xmlns:p14="http://schemas.microsoft.com/office/powerpoint/2010/main" val="2255050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6B4CF1C-6E41-40AB-B4CD-E543A56BC497}" type="slidenum">
              <a:rPr lang="en-US" altLang="zh-CN" smtClean="0"/>
              <a:pPr>
                <a:defRPr/>
              </a:pPr>
              <a:t>20</a:t>
            </a:fld>
            <a:endParaRPr lang="en-US" altLang="zh-CN"/>
          </a:p>
        </p:txBody>
      </p:sp>
    </p:spTree>
    <p:extLst>
      <p:ext uri="{BB962C8B-B14F-4D97-AF65-F5344CB8AC3E}">
        <p14:creationId xmlns:p14="http://schemas.microsoft.com/office/powerpoint/2010/main" val="1178448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6B4CF1C-6E41-40AB-B4CD-E543A56BC497}" type="slidenum">
              <a:rPr lang="en-US" altLang="zh-CN" smtClean="0"/>
              <a:pPr>
                <a:defRPr/>
              </a:pPr>
              <a:t>24</a:t>
            </a:fld>
            <a:endParaRPr lang="en-US" altLang="zh-CN"/>
          </a:p>
        </p:txBody>
      </p:sp>
    </p:spTree>
    <p:extLst>
      <p:ext uri="{BB962C8B-B14F-4D97-AF65-F5344CB8AC3E}">
        <p14:creationId xmlns:p14="http://schemas.microsoft.com/office/powerpoint/2010/main" val="4004115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Arial" pitchFamily="34" charset="0"/>
                <a:ea typeface="宋体" pitchFamily="2" charset="-122"/>
                <a:cs typeface="+mn-cs"/>
              </a:rPr>
              <a:t>The backend architecture of an object storage platform is designed so that all the storage nodes are presented as one single pool. There is no file system hierarchy. The architecture of the platform, and new data protection schemes (vs. RAID, the </a:t>
            </a:r>
            <a:r>
              <a:rPr lang="en-US" altLang="zh-CN" sz="1200" kern="1200" baseline="0" dirty="0" err="1" smtClean="0">
                <a:solidFill>
                  <a:schemeClr val="tx1"/>
                </a:solidFill>
                <a:latin typeface="Arial" pitchFamily="34" charset="0"/>
                <a:ea typeface="宋体" pitchFamily="2" charset="-122"/>
                <a:cs typeface="+mn-cs"/>
              </a:rPr>
              <a:t>defacto</a:t>
            </a:r>
            <a:r>
              <a:rPr lang="en-US" altLang="zh-CN" sz="1200" kern="1200" baseline="0" dirty="0" smtClean="0">
                <a:solidFill>
                  <a:schemeClr val="tx1"/>
                </a:solidFill>
                <a:latin typeface="Arial" pitchFamily="34" charset="0"/>
                <a:ea typeface="宋体" pitchFamily="2" charset="-122"/>
                <a:cs typeface="+mn-cs"/>
              </a:rPr>
              <a:t> data protection scheme for SAN and NAS) allow this pool to scale to virtually unlimited capacities, while keeping the system simple to manage.</a:t>
            </a:r>
          </a:p>
        </p:txBody>
      </p:sp>
      <p:sp>
        <p:nvSpPr>
          <p:cNvPr id="4" name="灯片编号占位符 3"/>
          <p:cNvSpPr>
            <a:spLocks noGrp="1"/>
          </p:cNvSpPr>
          <p:nvPr>
            <p:ph type="sldNum" sz="quarter" idx="10"/>
          </p:nvPr>
        </p:nvSpPr>
        <p:spPr/>
        <p:txBody>
          <a:bodyPr/>
          <a:lstStyle/>
          <a:p>
            <a:pPr>
              <a:defRPr/>
            </a:pPr>
            <a:fld id="{E6B4CF1C-6E41-40AB-B4CD-E543A56BC497}" type="slidenum">
              <a:rPr lang="en-US" altLang="zh-CN" smtClean="0"/>
              <a:pPr>
                <a:defRPr/>
              </a:pPr>
              <a:t>34</a:t>
            </a:fld>
            <a:endParaRPr lang="en-US" altLang="zh-CN"/>
          </a:p>
        </p:txBody>
      </p:sp>
    </p:spTree>
    <p:extLst>
      <p:ext uri="{BB962C8B-B14F-4D97-AF65-F5344CB8AC3E}">
        <p14:creationId xmlns:p14="http://schemas.microsoft.com/office/powerpoint/2010/main" val="2935116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6810F9FF-CC14-47AB-97B6-2AA9BB188FE8}" type="slidenum">
              <a:rPr lang="en-US" altLang="zh-CN" smtClean="0">
                <a:latin typeface="Arial" charset="0"/>
              </a:rPr>
              <a:pPr/>
              <a:t>42</a:t>
            </a:fld>
            <a:endParaRPr lang="en-US" altLang="zh-CN" smtClean="0">
              <a:latin typeface="Arial"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lnSpc>
                <a:spcPct val="110000"/>
              </a:lnSpc>
            </a:pPr>
            <a:r>
              <a:rPr lang="en-US" altLang="zh-CN" dirty="0" smtClean="0">
                <a:solidFill>
                  <a:srgbClr val="990000"/>
                </a:solidFill>
                <a:latin typeface="Arial" charset="0"/>
              </a:rPr>
              <a:t>1</a:t>
            </a:r>
            <a:r>
              <a:rPr lang="zh-CN" altLang="en-US" dirty="0" smtClean="0">
                <a:solidFill>
                  <a:srgbClr val="990000"/>
                </a:solidFill>
                <a:latin typeface="Arial" charset="0"/>
              </a:rPr>
              <a:t>、</a:t>
            </a:r>
            <a:r>
              <a:rPr lang="en-US" altLang="zh-CN" dirty="0" err="1" smtClean="0">
                <a:solidFill>
                  <a:srgbClr val="990000"/>
                </a:solidFill>
                <a:latin typeface="Arial" charset="0"/>
              </a:rPr>
              <a:t>RootObject</a:t>
            </a:r>
            <a:endParaRPr lang="en-US" altLang="zh-CN" dirty="0" smtClean="0">
              <a:solidFill>
                <a:srgbClr val="990000"/>
              </a:solidFill>
              <a:latin typeface="Arial" charset="0"/>
            </a:endParaRPr>
          </a:p>
          <a:p>
            <a:pPr eaLnBrk="1" hangingPunct="1">
              <a:lnSpc>
                <a:spcPct val="110000"/>
              </a:lnSpc>
            </a:pPr>
            <a:r>
              <a:rPr lang="en-US" altLang="zh-CN" b="1" dirty="0" smtClean="0">
                <a:latin typeface="Arial" charset="0"/>
              </a:rPr>
              <a:t>    </a:t>
            </a:r>
            <a:r>
              <a:rPr lang="zh-CN" altLang="en-US" b="1" dirty="0" smtClean="0">
                <a:latin typeface="Arial" charset="0"/>
              </a:rPr>
              <a:t>存储设备都包含一个惟一的</a:t>
            </a:r>
            <a:r>
              <a:rPr lang="en-US" altLang="zh-CN" b="1" dirty="0" err="1" smtClean="0">
                <a:latin typeface="Arial" charset="0"/>
              </a:rPr>
              <a:t>RootObject</a:t>
            </a:r>
            <a:r>
              <a:rPr lang="zh-CN" altLang="en-US" b="1" dirty="0" smtClean="0">
                <a:latin typeface="Arial" charset="0"/>
              </a:rPr>
              <a:t>。此</a:t>
            </a:r>
            <a:r>
              <a:rPr lang="en-US" altLang="zh-CN" b="1" dirty="0" smtClean="0">
                <a:latin typeface="Arial" charset="0"/>
              </a:rPr>
              <a:t>Object</a:t>
            </a:r>
            <a:r>
              <a:rPr lang="zh-CN" altLang="en-US" b="1" dirty="0" smtClean="0">
                <a:latin typeface="Arial" charset="0"/>
              </a:rPr>
              <a:t>中包含了存储设备的全局属性，包括</a:t>
            </a:r>
            <a:r>
              <a:rPr lang="en-US" altLang="zh-CN" b="1" dirty="0" err="1" smtClean="0">
                <a:latin typeface="Arial" charset="0"/>
              </a:rPr>
              <a:t>GroupObject</a:t>
            </a:r>
            <a:r>
              <a:rPr lang="zh-CN" altLang="en-US" b="1" dirty="0" smtClean="0">
                <a:latin typeface="Arial" charset="0"/>
              </a:rPr>
              <a:t>数目、</a:t>
            </a:r>
            <a:r>
              <a:rPr lang="en-US" altLang="zh-CN" b="1" dirty="0" err="1" smtClean="0">
                <a:latin typeface="Arial" charset="0"/>
              </a:rPr>
              <a:t>UserObject</a:t>
            </a:r>
            <a:r>
              <a:rPr lang="zh-CN" altLang="en-US" b="1" dirty="0" smtClean="0">
                <a:latin typeface="Arial" charset="0"/>
              </a:rPr>
              <a:t>数目、服务特性等，由存储设备负责维护</a:t>
            </a:r>
            <a:r>
              <a:rPr lang="zh-CN" altLang="en-US" dirty="0" smtClean="0">
                <a:latin typeface="Arial" charset="0"/>
              </a:rPr>
              <a:t> </a:t>
            </a:r>
            <a:endParaRPr lang="zh-CN" altLang="en-US" b="1" dirty="0" smtClean="0">
              <a:latin typeface="Arial" charset="0"/>
            </a:endParaRPr>
          </a:p>
          <a:p>
            <a:pPr eaLnBrk="1" hangingPunct="1">
              <a:lnSpc>
                <a:spcPct val="110000"/>
              </a:lnSpc>
            </a:pPr>
            <a:r>
              <a:rPr lang="en-US" altLang="zh-CN" dirty="0" smtClean="0">
                <a:solidFill>
                  <a:srgbClr val="990000"/>
                </a:solidFill>
                <a:latin typeface="Arial" charset="0"/>
              </a:rPr>
              <a:t>2</a:t>
            </a:r>
            <a:r>
              <a:rPr lang="zh-CN" altLang="en-US" dirty="0" smtClean="0">
                <a:solidFill>
                  <a:srgbClr val="990000"/>
                </a:solidFill>
                <a:latin typeface="Arial" charset="0"/>
              </a:rPr>
              <a:t>、</a:t>
            </a:r>
            <a:r>
              <a:rPr lang="en-US" altLang="zh-CN" dirty="0" err="1" smtClean="0">
                <a:solidFill>
                  <a:srgbClr val="990000"/>
                </a:solidFill>
                <a:latin typeface="Arial" charset="0"/>
              </a:rPr>
              <a:t>GroupObject</a:t>
            </a:r>
            <a:endParaRPr lang="en-US" altLang="zh-CN" dirty="0" smtClean="0">
              <a:solidFill>
                <a:srgbClr val="990000"/>
              </a:solidFill>
              <a:latin typeface="Arial" charset="0"/>
            </a:endParaRPr>
          </a:p>
          <a:p>
            <a:pPr eaLnBrk="1" hangingPunct="1">
              <a:lnSpc>
                <a:spcPct val="110000"/>
              </a:lnSpc>
            </a:pPr>
            <a:r>
              <a:rPr lang="en-US" altLang="zh-CN" b="1" dirty="0" smtClean="0">
                <a:latin typeface="Arial" charset="0"/>
              </a:rPr>
              <a:t>          </a:t>
            </a:r>
            <a:r>
              <a:rPr lang="zh-CN" altLang="en-US" b="1" dirty="0" smtClean="0">
                <a:latin typeface="Arial" charset="0"/>
              </a:rPr>
              <a:t>对</a:t>
            </a:r>
            <a:r>
              <a:rPr lang="en-US" altLang="zh-CN" b="1" dirty="0" err="1" smtClean="0">
                <a:latin typeface="Arial" charset="0"/>
              </a:rPr>
              <a:t>UserObject</a:t>
            </a:r>
            <a:r>
              <a:rPr lang="zh-CN" altLang="en-US" b="1" dirty="0" smtClean="0">
                <a:latin typeface="Arial" charset="0"/>
              </a:rPr>
              <a:t>进行管理，其中包括了一个</a:t>
            </a:r>
            <a:r>
              <a:rPr lang="en-US" altLang="zh-CN" b="1" dirty="0" err="1" smtClean="0">
                <a:latin typeface="Arial" charset="0"/>
              </a:rPr>
              <a:t>UserObject</a:t>
            </a:r>
            <a:r>
              <a:rPr lang="zh-CN" altLang="en-US" b="1" dirty="0" smtClean="0">
                <a:latin typeface="Arial" charset="0"/>
              </a:rPr>
              <a:t>列表、最大可用的</a:t>
            </a:r>
            <a:r>
              <a:rPr lang="en-US" altLang="zh-CN" b="1" dirty="0" err="1" smtClean="0">
                <a:latin typeface="Arial" charset="0"/>
              </a:rPr>
              <a:t>UserObject</a:t>
            </a:r>
            <a:r>
              <a:rPr lang="zh-CN" altLang="en-US" b="1" dirty="0" smtClean="0">
                <a:latin typeface="Arial" charset="0"/>
              </a:rPr>
              <a:t>数目、当前</a:t>
            </a:r>
            <a:r>
              <a:rPr lang="en-US" altLang="zh-CN" b="1" dirty="0" smtClean="0">
                <a:latin typeface="Arial" charset="0"/>
              </a:rPr>
              <a:t>Group</a:t>
            </a:r>
            <a:r>
              <a:rPr lang="zh-CN" altLang="en-US" b="1" dirty="0" smtClean="0">
                <a:latin typeface="Arial" charset="0"/>
              </a:rPr>
              <a:t>的容量等</a:t>
            </a:r>
            <a:r>
              <a:rPr lang="zh-CN" altLang="en-US" dirty="0" smtClean="0">
                <a:latin typeface="Arial" charset="0"/>
              </a:rPr>
              <a:t> </a:t>
            </a:r>
          </a:p>
          <a:p>
            <a:pPr eaLnBrk="1" hangingPunct="1">
              <a:lnSpc>
                <a:spcPct val="110000"/>
              </a:lnSpc>
            </a:pPr>
            <a:r>
              <a:rPr lang="zh-CN" altLang="en-US" b="1" dirty="0" smtClean="0">
                <a:latin typeface="Arial" charset="0"/>
              </a:rPr>
              <a:t>          </a:t>
            </a:r>
            <a:r>
              <a:rPr lang="en-US" altLang="zh-CN" b="1" dirty="0" err="1" smtClean="0">
                <a:latin typeface="Arial" charset="0"/>
              </a:rPr>
              <a:t>GroupObject</a:t>
            </a:r>
            <a:r>
              <a:rPr lang="zh-CN" altLang="en-US" b="1" dirty="0" smtClean="0">
                <a:latin typeface="Arial" charset="0"/>
              </a:rPr>
              <a:t>的默认属性从</a:t>
            </a:r>
            <a:r>
              <a:rPr lang="en-US" altLang="zh-CN" b="1" dirty="0" err="1" smtClean="0">
                <a:latin typeface="Arial" charset="0"/>
              </a:rPr>
              <a:t>RootObject</a:t>
            </a:r>
            <a:r>
              <a:rPr lang="zh-CN" altLang="en-US" b="1" dirty="0" smtClean="0">
                <a:latin typeface="Arial" charset="0"/>
              </a:rPr>
              <a:t>中继承而来，所包含的数据是当前可使用的</a:t>
            </a:r>
            <a:r>
              <a:rPr lang="en-US" altLang="zh-CN" b="1" dirty="0" err="1" smtClean="0">
                <a:latin typeface="Arial" charset="0"/>
              </a:rPr>
              <a:t>ObjectID</a:t>
            </a:r>
            <a:r>
              <a:rPr lang="zh-CN" altLang="en-US" b="1" dirty="0" smtClean="0">
                <a:latin typeface="Arial" charset="0"/>
              </a:rPr>
              <a:t>。</a:t>
            </a:r>
            <a:r>
              <a:rPr lang="zh-CN" altLang="en-US" dirty="0" smtClean="0">
                <a:latin typeface="Arial" charset="0"/>
              </a:rPr>
              <a:t> </a:t>
            </a:r>
          </a:p>
          <a:p>
            <a:pPr eaLnBrk="1" hangingPunct="1">
              <a:lnSpc>
                <a:spcPct val="110000"/>
              </a:lnSpc>
            </a:pPr>
            <a:r>
              <a:rPr lang="en-US" altLang="zh-CN" sz="1400" b="1" dirty="0" smtClean="0">
                <a:solidFill>
                  <a:srgbClr val="990000"/>
                </a:solidFill>
                <a:latin typeface="Arial" charset="0"/>
              </a:rPr>
              <a:t>3</a:t>
            </a:r>
            <a:r>
              <a:rPr lang="zh-CN" altLang="en-US" sz="1400" b="1" dirty="0" smtClean="0">
                <a:solidFill>
                  <a:srgbClr val="990000"/>
                </a:solidFill>
                <a:latin typeface="Arial" charset="0"/>
              </a:rPr>
              <a:t>、</a:t>
            </a:r>
            <a:r>
              <a:rPr lang="en-US" altLang="zh-CN" sz="1400" b="1" dirty="0" err="1" smtClean="0">
                <a:solidFill>
                  <a:srgbClr val="990000"/>
                </a:solidFill>
                <a:latin typeface="Arial" charset="0"/>
              </a:rPr>
              <a:t>UserObject</a:t>
            </a:r>
            <a:endParaRPr lang="en-US" altLang="zh-CN" sz="1400" b="1" dirty="0" smtClean="0">
              <a:solidFill>
                <a:srgbClr val="990000"/>
              </a:solidFill>
              <a:latin typeface="Arial" charset="0"/>
            </a:endParaRPr>
          </a:p>
          <a:p>
            <a:pPr eaLnBrk="1" hangingPunct="1">
              <a:lnSpc>
                <a:spcPct val="110000"/>
              </a:lnSpc>
            </a:pPr>
            <a:r>
              <a:rPr lang="en-US" altLang="zh-CN" dirty="0" smtClean="0">
                <a:latin typeface="Arial" charset="0"/>
              </a:rPr>
              <a:t>      </a:t>
            </a:r>
            <a:r>
              <a:rPr lang="zh-CN" altLang="en-US" b="1" dirty="0" smtClean="0">
                <a:latin typeface="Arial" charset="0"/>
              </a:rPr>
              <a:t>存放具体数据的</a:t>
            </a:r>
            <a:r>
              <a:rPr lang="en-US" altLang="zh-CN" b="1" dirty="0" smtClean="0">
                <a:latin typeface="Arial" charset="0"/>
              </a:rPr>
              <a:t>Object</a:t>
            </a:r>
            <a:r>
              <a:rPr lang="zh-CN" altLang="en-US" b="1" dirty="0" smtClean="0">
                <a:latin typeface="Arial" charset="0"/>
              </a:rPr>
              <a:t>类型，每个</a:t>
            </a:r>
            <a:r>
              <a:rPr lang="en-US" altLang="zh-CN" b="1" dirty="0" err="1" smtClean="0">
                <a:latin typeface="Arial" charset="0"/>
              </a:rPr>
              <a:t>UserObject</a:t>
            </a:r>
            <a:r>
              <a:rPr lang="zh-CN" altLang="en-US" b="1" dirty="0" smtClean="0">
                <a:latin typeface="Arial" charset="0"/>
              </a:rPr>
              <a:t>都包括用户数据、存储属性和用户属性。</a:t>
            </a:r>
          </a:p>
          <a:p>
            <a:pPr eaLnBrk="1" hangingPunct="1">
              <a:lnSpc>
                <a:spcPct val="110000"/>
              </a:lnSpc>
            </a:pPr>
            <a:r>
              <a:rPr lang="zh-CN" altLang="en-US" b="1" dirty="0" smtClean="0">
                <a:latin typeface="Arial" charset="0"/>
              </a:rPr>
              <a:t>      </a:t>
            </a:r>
            <a:r>
              <a:rPr lang="en-US" altLang="zh-CN" b="1" dirty="0" err="1" smtClean="0">
                <a:latin typeface="Arial" charset="0"/>
              </a:rPr>
              <a:t>UserObject</a:t>
            </a:r>
            <a:r>
              <a:rPr lang="zh-CN" altLang="en-US" b="1" dirty="0" smtClean="0">
                <a:latin typeface="Arial" charset="0"/>
              </a:rPr>
              <a:t>中的用户数据同传统存储系统中的文件数据是相同的。</a:t>
            </a:r>
          </a:p>
          <a:p>
            <a:pPr eaLnBrk="1" hangingPunct="1">
              <a:lnSpc>
                <a:spcPct val="110000"/>
              </a:lnSpc>
            </a:pPr>
            <a:r>
              <a:rPr lang="zh-CN" altLang="en-US" b="1" dirty="0" smtClean="0">
                <a:latin typeface="Arial" charset="0"/>
              </a:rPr>
              <a:t>      存储属性则用来决定</a:t>
            </a:r>
            <a:r>
              <a:rPr lang="en-US" altLang="zh-CN" b="1" dirty="0" smtClean="0">
                <a:latin typeface="Arial" charset="0"/>
              </a:rPr>
              <a:t>Object</a:t>
            </a:r>
            <a:r>
              <a:rPr lang="zh-CN" altLang="en-US" b="1" dirty="0" smtClean="0">
                <a:latin typeface="Arial" charset="0"/>
              </a:rPr>
              <a:t>在磁盘上的块分布，包括逻辑长度、</a:t>
            </a:r>
            <a:r>
              <a:rPr lang="en-US" altLang="zh-CN" b="1" dirty="0" err="1" smtClean="0">
                <a:latin typeface="Arial" charset="0"/>
              </a:rPr>
              <a:t>ObjectID</a:t>
            </a:r>
            <a:r>
              <a:rPr lang="zh-CN" altLang="en-US" b="1" dirty="0" smtClean="0">
                <a:latin typeface="Arial" charset="0"/>
              </a:rPr>
              <a:t>等。</a:t>
            </a:r>
          </a:p>
          <a:p>
            <a:pPr eaLnBrk="1" hangingPunct="1">
              <a:lnSpc>
                <a:spcPct val="110000"/>
              </a:lnSpc>
            </a:pPr>
            <a:r>
              <a:rPr lang="zh-CN" altLang="en-US" b="1" dirty="0" smtClean="0">
                <a:latin typeface="Arial" charset="0"/>
              </a:rPr>
              <a:t>      用户属性则定义了包括</a:t>
            </a:r>
            <a:r>
              <a:rPr lang="en-US" altLang="zh-CN" b="1" dirty="0" smtClean="0">
                <a:latin typeface="Arial" charset="0"/>
              </a:rPr>
              <a:t>Object</a:t>
            </a:r>
            <a:r>
              <a:rPr lang="zh-CN" altLang="en-US" b="1" dirty="0" smtClean="0">
                <a:latin typeface="Arial" charset="0"/>
              </a:rPr>
              <a:t>拥有者、访问控制列表等属性信息 </a:t>
            </a:r>
          </a:p>
        </p:txBody>
      </p:sp>
    </p:spTree>
    <p:extLst>
      <p:ext uri="{BB962C8B-B14F-4D97-AF65-F5344CB8AC3E}">
        <p14:creationId xmlns:p14="http://schemas.microsoft.com/office/powerpoint/2010/main" val="3582879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6B4CF1C-6E41-40AB-B4CD-E543A56BC497}" type="slidenum">
              <a:rPr lang="en-US" altLang="zh-CN" smtClean="0"/>
              <a:pPr>
                <a:defRPr/>
              </a:pPr>
              <a:t>43</a:t>
            </a:fld>
            <a:endParaRPr lang="en-US" altLang="zh-CN"/>
          </a:p>
        </p:txBody>
      </p:sp>
    </p:spTree>
    <p:extLst>
      <p:ext uri="{BB962C8B-B14F-4D97-AF65-F5344CB8AC3E}">
        <p14:creationId xmlns:p14="http://schemas.microsoft.com/office/powerpoint/2010/main" val="3662202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6B4CF1C-6E41-40AB-B4CD-E543A56BC497}" type="slidenum">
              <a:rPr lang="en-US" altLang="zh-CN" smtClean="0"/>
              <a:pPr>
                <a:defRPr/>
              </a:pPr>
              <a:t>56</a:t>
            </a:fld>
            <a:endParaRPr lang="en-US" altLang="zh-CN"/>
          </a:p>
        </p:txBody>
      </p:sp>
    </p:spTree>
    <p:extLst>
      <p:ext uri="{BB962C8B-B14F-4D97-AF65-F5344CB8AC3E}">
        <p14:creationId xmlns:p14="http://schemas.microsoft.com/office/powerpoint/2010/main" val="1492359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smtClean="0">
                <a:latin typeface="黑体" pitchFamily="49" charset="-122"/>
                <a:ea typeface="黑体" pitchFamily="49" charset="-122"/>
                <a:cs typeface="+mn-cs"/>
              </a:rPr>
              <a:t>2020</a:t>
            </a:r>
            <a:r>
              <a:rPr lang="zh-CN" altLang="en-US" sz="1200" b="0" dirty="0" smtClean="0">
                <a:latin typeface="黑体" pitchFamily="49" charset="-122"/>
                <a:ea typeface="黑体" pitchFamily="49" charset="-122"/>
                <a:cs typeface="+mn-cs"/>
              </a:rPr>
              <a:t>年将达</a:t>
            </a:r>
            <a:r>
              <a:rPr lang="en-US" altLang="zh-CN" sz="1200" b="0" dirty="0" smtClean="0">
                <a:solidFill>
                  <a:srgbClr val="FF0000"/>
                </a:solidFill>
                <a:latin typeface="黑体" pitchFamily="49" charset="-122"/>
                <a:ea typeface="黑体" pitchFamily="49" charset="-122"/>
                <a:cs typeface="+mn-cs"/>
              </a:rPr>
              <a:t>44ZB</a:t>
            </a:r>
            <a:r>
              <a:rPr lang="zh-CN" altLang="en-US" sz="1200" b="0" dirty="0" smtClean="0">
                <a:latin typeface="黑体" pitchFamily="49" charset="-122"/>
                <a:ea typeface="黑体" pitchFamily="49" charset="-122"/>
                <a:cs typeface="+mn-cs"/>
              </a:rPr>
              <a:t>的数据量</a:t>
            </a:r>
            <a:endParaRPr lang="zh-CN" altLang="en-US" sz="1200" b="0" dirty="0" smtClean="0">
              <a:solidFill>
                <a:srgbClr val="FF0000"/>
              </a:solidFill>
              <a:latin typeface="黑体" pitchFamily="49" charset="-122"/>
              <a:ea typeface="黑体" pitchFamily="49"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E6B4CF1C-6E41-40AB-B4CD-E543A56BC497}" type="slidenum">
              <a:rPr lang="en-US" altLang="zh-CN" smtClean="0"/>
              <a:pPr>
                <a:defRPr/>
              </a:pPr>
              <a:t>59</a:t>
            </a:fld>
            <a:endParaRPr lang="en-US" altLang="zh-CN"/>
          </a:p>
        </p:txBody>
      </p:sp>
    </p:spTree>
    <p:extLst>
      <p:ext uri="{BB962C8B-B14F-4D97-AF65-F5344CB8AC3E}">
        <p14:creationId xmlns:p14="http://schemas.microsoft.com/office/powerpoint/2010/main" val="1810238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以项目成员单位</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17329A8-5578-480A-B860-C81B2F255D56}" type="slidenum">
              <a:rPr kumimoji="0" lang="en-US" altLang="zh-CN" sz="1200" b="0" i="0" u="none" strike="noStrike" kern="1200" cap="none" spc="0" normalizeH="0" baseline="0" noProof="0" smtClean="0">
                <a:ln>
                  <a:noFill/>
                </a:ln>
                <a:solidFill>
                  <a:srgbClr val="000000"/>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zh-CN" sz="1200" b="0" i="0" u="none" strike="noStrike" kern="1200" cap="none" spc="0" normalizeH="0" baseline="0" noProof="0">
              <a:ln>
                <a:noFill/>
              </a:ln>
              <a:solidFill>
                <a:srgbClr val="000000"/>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026271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2016/11/24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554502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2016/11/24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864495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2016/11/24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440812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333375"/>
            <a:ext cx="8229600" cy="71913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196975"/>
            <a:ext cx="8229600" cy="4899025"/>
          </a:xfrm>
        </p:spPr>
        <p:txBody>
          <a:bodyPr/>
          <a:lstStyle/>
          <a:p>
            <a:pPr lvl="0"/>
            <a:endParaRPr lang="zh-CN" altLang="en-US" noProof="0" smtClean="0"/>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FA367E78-0B3F-4687-997C-BAA742A6CF92}" type="slidenum">
              <a:rPr lang="en-US" altLang="zh-CN"/>
              <a:pPr>
                <a:defRPr/>
              </a:pPr>
              <a:t>‹#›</a:t>
            </a:fld>
            <a:endParaRPr lang="en-US" altLang="zh-CN"/>
          </a:p>
        </p:txBody>
      </p:sp>
    </p:spTree>
    <p:extLst>
      <p:ext uri="{BB962C8B-B14F-4D97-AF65-F5344CB8AC3E}">
        <p14:creationId xmlns:p14="http://schemas.microsoft.com/office/powerpoint/2010/main" val="3309359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1">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pPr>
              <a:defRPr/>
            </a:pPr>
            <a:fld id="{602DCFDE-29FB-498D-BBE0-7AD1006AD82F}" type="slidenum">
              <a:rPr lang="en-US" smtClean="0"/>
              <a:pPr>
                <a:defRPr/>
              </a:pPr>
              <a:t>‹#›</a:t>
            </a:fld>
            <a:endParaRPr lang="en-US" dirty="0"/>
          </a:p>
        </p:txBody>
      </p:sp>
    </p:spTree>
    <p:extLst>
      <p:ext uri="{BB962C8B-B14F-4D97-AF65-F5344CB8AC3E}">
        <p14:creationId xmlns:p14="http://schemas.microsoft.com/office/powerpoint/2010/main" val="401873603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2016/11/24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384685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9890BD5-1E1C-4C30-A502-83AE4551E3F9}" type="datetimeFigureOut">
              <a:rPr lang="zh-CN" altLang="en-US" smtClean="0"/>
              <a:t>2016/11/24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335378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59890BD5-1E1C-4C30-A502-83AE4551E3F9}" type="datetimeFigureOut">
              <a:rPr lang="zh-CN" altLang="en-US" smtClean="0"/>
              <a:t>2016/11/24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356775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9890BD5-1E1C-4C30-A502-83AE4551E3F9}" type="datetimeFigureOut">
              <a:rPr lang="zh-CN" altLang="en-US" smtClean="0"/>
              <a:t>2016/11/24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756265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59890BD5-1E1C-4C30-A502-83AE4551E3F9}" type="datetimeFigureOut">
              <a:rPr lang="zh-CN" altLang="en-US" smtClean="0"/>
              <a:t>2016/11/24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2374587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90BD5-1E1C-4C30-A502-83AE4551E3F9}" type="datetimeFigureOut">
              <a:rPr lang="zh-CN" altLang="en-US" smtClean="0"/>
              <a:t>2016/11/24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505541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9890BD5-1E1C-4C30-A502-83AE4551E3F9}" type="datetimeFigureOut">
              <a:rPr lang="zh-CN" altLang="en-US" smtClean="0"/>
              <a:t>2016/11/24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445002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9890BD5-1E1C-4C30-A502-83AE4551E3F9}" type="datetimeFigureOut">
              <a:rPr lang="zh-CN" altLang="en-US" smtClean="0"/>
              <a:t>2016/11/24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86682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890BD5-1E1C-4C30-A502-83AE4551E3F9}" type="datetimeFigureOut">
              <a:rPr lang="zh-CN" altLang="en-US" smtClean="0"/>
              <a:t>2016/11/24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4971407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zshi@hust.edu.cn&#65292;13971459597" TargetMode="External"/><Relationship Id="rId2" Type="http://schemas.openxmlformats.org/officeDocument/2006/relationships/hyperlink" Target="https://github.com/cs210-566"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snia.org/sites/default/files/SDS_Article.pdf"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snia.org/sites/default/files/Implementing_Serving_and_Using_The_Cloud-Nov_2013.pdf"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chart" Target="../charts/chart1.xml"/><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hub.docker.com/r/alivt/swift-object/"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github.com/chalianwar/docker-swift-onlyone"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docs.openstack.org/project-install-guide/object-storage/draft/"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snia.org/sites/default/files/Managing_Private_and_Hybrid_Clouds_for_Data_Storage.pdf"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snia.org/sites/default/files/Managing_Private_and_Hybrid_Clouds_for_Data_Storage.pdf"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latin typeface="黑体" panose="02010609060101010101" pitchFamily="49" charset="-122"/>
                <a:ea typeface="黑体" panose="02010609060101010101" pitchFamily="49" charset="-122"/>
              </a:rPr>
              <a:t>数据中心技术</a:t>
            </a:r>
            <a:endParaRPr lang="zh-CN" altLang="en-US" dirty="0">
              <a:latin typeface="黑体" panose="02010609060101010101" pitchFamily="49" charset="-122"/>
              <a:ea typeface="黑体" panose="02010609060101010101" pitchFamily="49" charset="-122"/>
            </a:endParaRPr>
          </a:p>
        </p:txBody>
      </p:sp>
      <p:sp>
        <p:nvSpPr>
          <p:cNvPr id="3" name="副标题 2"/>
          <p:cNvSpPr>
            <a:spLocks noGrp="1"/>
          </p:cNvSpPr>
          <p:nvPr>
            <p:ph type="subTitle" idx="1"/>
          </p:nvPr>
        </p:nvSpPr>
        <p:spPr/>
        <p:txBody>
          <a:bodyPr>
            <a:normAutofit/>
          </a:bodyPr>
          <a:lstStyle/>
          <a:p>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施展</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武汉光电国家</a:t>
            </a:r>
            <a:r>
              <a:rPr lang="zh-CN" altLang="en-US" sz="2000" dirty="0" smtClean="0">
                <a:latin typeface="Times New Roman" panose="02020603050405020304" pitchFamily="18" charset="0"/>
                <a:ea typeface="黑体" panose="02010609060101010101" pitchFamily="49" charset="-122"/>
                <a:cs typeface="Times New Roman" panose="02020603050405020304" pitchFamily="18" charset="0"/>
              </a:rPr>
              <a:t>实验室</a:t>
            </a:r>
            <a:endPar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2016-11-23</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271550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对象存储</a:t>
            </a:r>
          </a:p>
        </p:txBody>
      </p:sp>
      <p:grpSp>
        <p:nvGrpSpPr>
          <p:cNvPr id="27" name="组合 26"/>
          <p:cNvGrpSpPr/>
          <p:nvPr/>
        </p:nvGrpSpPr>
        <p:grpSpPr>
          <a:xfrm>
            <a:off x="357158" y="2071678"/>
            <a:ext cx="8286808" cy="3704827"/>
            <a:chOff x="357158" y="2071678"/>
            <a:chExt cx="8286808" cy="3704827"/>
          </a:xfrm>
        </p:grpSpPr>
        <p:pic>
          <p:nvPicPr>
            <p:cNvPr id="28" name="Picture 2"/>
            <p:cNvPicPr>
              <a:picLocks noChangeAspect="1" noChangeArrowheads="1"/>
            </p:cNvPicPr>
            <p:nvPr/>
          </p:nvPicPr>
          <p:blipFill>
            <a:blip r:embed="rId2"/>
            <a:srcRect/>
            <a:stretch>
              <a:fillRect/>
            </a:stretch>
          </p:blipFill>
          <p:spPr bwMode="auto">
            <a:xfrm>
              <a:off x="357158" y="2071678"/>
              <a:ext cx="8286808" cy="3704827"/>
            </a:xfrm>
            <a:prstGeom prst="rect">
              <a:avLst/>
            </a:prstGeom>
            <a:noFill/>
            <a:ln w="9525">
              <a:noFill/>
              <a:miter lim="800000"/>
              <a:headEnd/>
              <a:tailEnd/>
            </a:ln>
            <a:effectLst/>
          </p:spPr>
        </p:pic>
        <p:pic>
          <p:nvPicPr>
            <p:cNvPr id="29" name="Picture 3"/>
            <p:cNvPicPr>
              <a:picLocks noChangeAspect="1" noChangeArrowheads="1"/>
            </p:cNvPicPr>
            <p:nvPr/>
          </p:nvPicPr>
          <p:blipFill>
            <a:blip r:embed="rId3"/>
            <a:srcRect/>
            <a:stretch>
              <a:fillRect/>
            </a:stretch>
          </p:blipFill>
          <p:spPr bwMode="auto">
            <a:xfrm>
              <a:off x="3214678" y="5429264"/>
              <a:ext cx="2071702" cy="314325"/>
            </a:xfrm>
            <a:prstGeom prst="rect">
              <a:avLst/>
            </a:prstGeom>
            <a:noFill/>
            <a:ln w="9525">
              <a:noFill/>
              <a:miter lim="800000"/>
              <a:headEnd/>
              <a:tailEnd/>
            </a:ln>
            <a:effectLst/>
          </p:spPr>
        </p:pic>
      </p:grpSp>
      <p:sp>
        <p:nvSpPr>
          <p:cNvPr id="30" name="矩形 29"/>
          <p:cNvSpPr/>
          <p:nvPr/>
        </p:nvSpPr>
        <p:spPr>
          <a:xfrm>
            <a:off x="3212667" y="915472"/>
            <a:ext cx="646332" cy="369332"/>
          </a:xfrm>
          <a:prstGeom prst="rect">
            <a:avLst/>
          </a:prstGeom>
        </p:spPr>
        <p:txBody>
          <a:bodyPr wrap="none">
            <a:spAutoFit/>
          </a:bodyPr>
          <a:lstStyle/>
          <a:p>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历史</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971804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Data Access Taxonomy</a:t>
            </a:r>
          </a:p>
        </p:txBody>
      </p:sp>
      <p:sp>
        <p:nvSpPr>
          <p:cNvPr id="8" name="内容占位符 2"/>
          <p:cNvSpPr txBox="1">
            <a:spLocks/>
          </p:cNvSpPr>
          <p:nvPr/>
        </p:nvSpPr>
        <p:spPr>
          <a:xfrm>
            <a:off x="285720" y="1643050"/>
            <a:ext cx="8229600" cy="833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mtClean="0"/>
              <a:t>The Block Paradigm</a:t>
            </a:r>
            <a:endParaRPr lang="zh-CN" altLang="en-US" dirty="0"/>
          </a:p>
        </p:txBody>
      </p:sp>
      <p:pic>
        <p:nvPicPr>
          <p:cNvPr id="9" name="Picture 2"/>
          <p:cNvPicPr>
            <a:picLocks noChangeAspect="1" noChangeArrowheads="1"/>
          </p:cNvPicPr>
          <p:nvPr/>
        </p:nvPicPr>
        <p:blipFill>
          <a:blip r:embed="rId2"/>
          <a:srcRect/>
          <a:stretch>
            <a:fillRect/>
          </a:stretch>
        </p:blipFill>
        <p:spPr bwMode="auto">
          <a:xfrm>
            <a:off x="1714480" y="2428868"/>
            <a:ext cx="5848350" cy="3457575"/>
          </a:xfrm>
          <a:prstGeom prst="rect">
            <a:avLst/>
          </a:prstGeom>
          <a:noFill/>
          <a:ln w="9525">
            <a:noFill/>
            <a:miter lim="800000"/>
            <a:headEnd/>
            <a:tailEnd/>
          </a:ln>
          <a:effectLst/>
        </p:spPr>
      </p:pic>
      <p:sp>
        <p:nvSpPr>
          <p:cNvPr id="10" name="TextBox 4"/>
          <p:cNvSpPr txBox="1"/>
          <p:nvPr/>
        </p:nvSpPr>
        <p:spPr>
          <a:xfrm>
            <a:off x="1571604" y="6000768"/>
            <a:ext cx="1803699" cy="523220"/>
          </a:xfrm>
          <a:prstGeom prst="rect">
            <a:avLst/>
          </a:prstGeom>
          <a:noFill/>
        </p:spPr>
        <p:txBody>
          <a:bodyPr wrap="none" rtlCol="0">
            <a:spAutoFit/>
          </a:bodyPr>
          <a:lstStyle/>
          <a:p>
            <a:r>
              <a:rPr lang="en-US" altLang="zh-CN" sz="2800"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DAS, SAN</a:t>
            </a:r>
            <a:endPar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418741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
            </a:r>
            <a:br>
              <a:rPr lang="zh-CN" altLang="en-US" dirty="0" smtClean="0"/>
            </a:br>
            <a:r>
              <a:rPr lang="en-US" altLang="zh-CN" dirty="0" smtClean="0"/>
              <a:t>The Block Paradigm</a:t>
            </a:r>
            <a:br>
              <a:rPr lang="en-US" altLang="zh-CN" dirty="0" smtClean="0"/>
            </a:br>
            <a:endParaRPr lang="zh-CN" altLang="en-US" dirty="0"/>
          </a:p>
        </p:txBody>
      </p:sp>
      <p:pic>
        <p:nvPicPr>
          <p:cNvPr id="46082" name="Picture 2"/>
          <p:cNvPicPr>
            <a:picLocks noChangeAspect="1" noChangeArrowheads="1"/>
          </p:cNvPicPr>
          <p:nvPr/>
        </p:nvPicPr>
        <p:blipFill>
          <a:blip r:embed="rId2"/>
          <a:srcRect/>
          <a:stretch>
            <a:fillRect/>
          </a:stretch>
        </p:blipFill>
        <p:spPr bwMode="auto">
          <a:xfrm>
            <a:off x="888447" y="1571612"/>
            <a:ext cx="7326891" cy="4757580"/>
          </a:xfrm>
          <a:prstGeom prst="rect">
            <a:avLst/>
          </a:prstGeom>
          <a:noFill/>
          <a:ln w="9525">
            <a:noFill/>
            <a:miter lim="800000"/>
            <a:headEnd/>
            <a:tailEnd/>
          </a:ln>
          <a:effectLst/>
        </p:spPr>
      </p:pic>
    </p:spTree>
    <p:extLst>
      <p:ext uri="{BB962C8B-B14F-4D97-AF65-F5344CB8AC3E}">
        <p14:creationId xmlns:p14="http://schemas.microsoft.com/office/powerpoint/2010/main" val="34363056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
            </a:r>
            <a:br>
              <a:rPr lang="zh-CN" altLang="en-US" dirty="0" smtClean="0"/>
            </a:br>
            <a:r>
              <a:rPr lang="en-US" altLang="zh-CN" dirty="0" smtClean="0"/>
              <a:t>The Data Access Taxonomy</a:t>
            </a:r>
            <a:br>
              <a:rPr lang="en-US" altLang="zh-CN" dirty="0" smtClean="0"/>
            </a:br>
            <a:endParaRPr lang="zh-CN" altLang="en-US" dirty="0"/>
          </a:p>
        </p:txBody>
      </p:sp>
      <p:sp>
        <p:nvSpPr>
          <p:cNvPr id="3" name="内容占位符 2"/>
          <p:cNvSpPr>
            <a:spLocks noGrp="1"/>
          </p:cNvSpPr>
          <p:nvPr>
            <p:ph idx="1"/>
          </p:nvPr>
        </p:nvSpPr>
        <p:spPr>
          <a:xfrm>
            <a:off x="285720" y="1643050"/>
            <a:ext cx="8229600" cy="833458"/>
          </a:xfrm>
        </p:spPr>
        <p:txBody>
          <a:bodyPr/>
          <a:lstStyle/>
          <a:p>
            <a:r>
              <a:rPr lang="en-US" altLang="zh-CN" dirty="0" smtClean="0"/>
              <a:t>The File Paradigm</a:t>
            </a:r>
            <a:endParaRPr lang="zh-CN" altLang="en-US" dirty="0"/>
          </a:p>
        </p:txBody>
      </p:sp>
      <p:grpSp>
        <p:nvGrpSpPr>
          <p:cNvPr id="7" name="组合 6"/>
          <p:cNvGrpSpPr/>
          <p:nvPr/>
        </p:nvGrpSpPr>
        <p:grpSpPr>
          <a:xfrm>
            <a:off x="1071538" y="2285992"/>
            <a:ext cx="6429420" cy="4316212"/>
            <a:chOff x="1071538" y="2285992"/>
            <a:chExt cx="6429420" cy="4316212"/>
          </a:xfrm>
        </p:grpSpPr>
        <p:pic>
          <p:nvPicPr>
            <p:cNvPr id="47106" name="Picture 2"/>
            <p:cNvPicPr>
              <a:picLocks noChangeAspect="1" noChangeArrowheads="1"/>
            </p:cNvPicPr>
            <p:nvPr/>
          </p:nvPicPr>
          <p:blipFill>
            <a:blip r:embed="rId2"/>
            <a:srcRect/>
            <a:stretch>
              <a:fillRect/>
            </a:stretch>
          </p:blipFill>
          <p:spPr bwMode="auto">
            <a:xfrm>
              <a:off x="1071538" y="2285992"/>
              <a:ext cx="6296025" cy="4124325"/>
            </a:xfrm>
            <a:prstGeom prst="rect">
              <a:avLst/>
            </a:prstGeom>
            <a:noFill/>
            <a:ln w="9525">
              <a:noFill/>
              <a:miter lim="800000"/>
              <a:headEnd/>
              <a:tailEnd/>
            </a:ln>
            <a:effectLst/>
          </p:spPr>
        </p:pic>
        <p:sp>
          <p:nvSpPr>
            <p:cNvPr id="6" name="TextBox 5"/>
            <p:cNvSpPr txBox="1"/>
            <p:nvPr/>
          </p:nvSpPr>
          <p:spPr>
            <a:xfrm>
              <a:off x="5072066" y="4786322"/>
              <a:ext cx="2428892" cy="1815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just"/>
              <a:r>
                <a:rPr lang="en-US" altLang="zh-CN" sz="1600" b="1" dirty="0" smtClean="0">
                  <a:solidFill>
                    <a:srgbClr val="FF0000"/>
                  </a:solidFill>
                </a:rPr>
                <a:t>Local FS, </a:t>
              </a:r>
            </a:p>
            <a:p>
              <a:pPr algn="just"/>
              <a:r>
                <a:rPr lang="en-US" altLang="zh-CN" sz="1600" b="1" dirty="0" smtClean="0">
                  <a:solidFill>
                    <a:srgbClr val="FF0000"/>
                  </a:solidFill>
                </a:rPr>
                <a:t>Distributed FS: </a:t>
              </a:r>
              <a:r>
                <a:rPr lang="en-US" altLang="zh-CN" sz="1600" b="1" dirty="0" smtClean="0">
                  <a:solidFill>
                    <a:schemeClr val="tx2">
                      <a:lumMod val="10000"/>
                    </a:schemeClr>
                  </a:solidFill>
                </a:rPr>
                <a:t>(NFS, CIFS, WAFS) </a:t>
              </a:r>
            </a:p>
            <a:p>
              <a:pPr algn="just"/>
              <a:r>
                <a:rPr lang="en-US" altLang="zh-CN" sz="1600" b="1" dirty="0" smtClean="0">
                  <a:solidFill>
                    <a:srgbClr val="FF0000"/>
                  </a:solidFill>
                </a:rPr>
                <a:t>Shared FS: </a:t>
              </a:r>
              <a:r>
                <a:rPr lang="en-US" altLang="zh-CN" sz="1600" b="1" dirty="0" smtClean="0">
                  <a:solidFill>
                    <a:schemeClr val="tx2">
                      <a:lumMod val="10000"/>
                    </a:schemeClr>
                  </a:solidFill>
                </a:rPr>
                <a:t>(Cluster FS, SAN FS) </a:t>
              </a:r>
            </a:p>
            <a:p>
              <a:pPr algn="just"/>
              <a:r>
                <a:rPr lang="en-US" altLang="zh-CN" sz="1600" b="1" dirty="0" smtClean="0">
                  <a:solidFill>
                    <a:srgbClr val="FF0000"/>
                  </a:solidFill>
                </a:rPr>
                <a:t>Global, Distributed &amp; Parallel FS</a:t>
              </a:r>
              <a:endParaRPr lang="zh-CN" altLang="en-US" sz="1600" b="1" dirty="0">
                <a:solidFill>
                  <a:srgbClr val="FF0000"/>
                </a:solidFill>
              </a:endParaRPr>
            </a:p>
          </p:txBody>
        </p:sp>
      </p:grpSp>
      <p:sp>
        <p:nvSpPr>
          <p:cNvPr id="8" name="TextBox 7"/>
          <p:cNvSpPr txBox="1"/>
          <p:nvPr/>
        </p:nvSpPr>
        <p:spPr>
          <a:xfrm>
            <a:off x="6715140" y="2928934"/>
            <a:ext cx="922047" cy="480131"/>
          </a:xfrm>
          <a:prstGeom prst="rect">
            <a:avLst/>
          </a:prstGeom>
          <a:noFill/>
        </p:spPr>
        <p:txBody>
          <a:bodyPr wrap="none" rtlCol="0">
            <a:spAutoFit/>
          </a:bodyPr>
          <a:lstStyle/>
          <a:p>
            <a:r>
              <a:rPr lang="en-US" altLang="zh-CN" sz="2800" dirty="0" smtClean="0">
                <a:solidFill>
                  <a:srgbClr val="FF0000"/>
                </a:solidFill>
              </a:rPr>
              <a:t>NAS</a:t>
            </a:r>
            <a:endParaRPr lang="zh-CN" altLang="en-US" sz="2800" dirty="0">
              <a:solidFill>
                <a:srgbClr val="FF0000"/>
              </a:solidFill>
            </a:endParaRPr>
          </a:p>
        </p:txBody>
      </p:sp>
    </p:spTree>
    <p:extLst>
      <p:ext uri="{BB962C8B-B14F-4D97-AF65-F5344CB8AC3E}">
        <p14:creationId xmlns:p14="http://schemas.microsoft.com/office/powerpoint/2010/main" val="11031993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srcRect/>
          <a:stretch>
            <a:fillRect/>
          </a:stretch>
        </p:blipFill>
        <p:spPr bwMode="auto">
          <a:xfrm>
            <a:off x="214282" y="1285860"/>
            <a:ext cx="8439150" cy="5067300"/>
          </a:xfrm>
          <a:prstGeom prst="rect">
            <a:avLst/>
          </a:prstGeom>
          <a:noFill/>
          <a:ln w="9525">
            <a:noFill/>
            <a:miter lim="800000"/>
            <a:headEnd/>
            <a:tailEnd/>
          </a:ln>
          <a:effectLst/>
        </p:spPr>
      </p:pic>
      <p:sp>
        <p:nvSpPr>
          <p:cNvPr id="2" name="标题 1"/>
          <p:cNvSpPr>
            <a:spLocks noGrp="1"/>
          </p:cNvSpPr>
          <p:nvPr>
            <p:ph type="title"/>
          </p:nvPr>
        </p:nvSpPr>
        <p:spPr>
          <a:xfrm>
            <a:off x="500034" y="566722"/>
            <a:ext cx="8229600" cy="719138"/>
          </a:xfrm>
        </p:spPr>
        <p:txBody>
          <a:bodyPr/>
          <a:lstStyle/>
          <a:p>
            <a:r>
              <a:rPr lang="en-US" altLang="zh-CN" dirty="0" smtClean="0"/>
              <a:t>Local File Systems</a:t>
            </a:r>
            <a:endParaRPr lang="zh-CN" altLang="en-US" dirty="0"/>
          </a:p>
        </p:txBody>
      </p:sp>
      <p:sp>
        <p:nvSpPr>
          <p:cNvPr id="5" name="TextBox 4"/>
          <p:cNvSpPr txBox="1"/>
          <p:nvPr/>
        </p:nvSpPr>
        <p:spPr>
          <a:xfrm>
            <a:off x="500034" y="5000636"/>
            <a:ext cx="2488117" cy="954107"/>
          </a:xfrm>
          <a:prstGeom prst="rect">
            <a:avLst/>
          </a:prstGeom>
          <a:noFill/>
        </p:spPr>
        <p:txBody>
          <a:bodyPr wrap="non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One more level</a:t>
            </a:r>
          </a:p>
          <a:p>
            <a:r>
              <a:rPr lang="en-US" altLang="zh-CN" sz="2800" b="1" dirty="0" smtClean="0">
                <a:solidFill>
                  <a:srgbClr val="FF0000"/>
                </a:solidFill>
                <a:latin typeface="Times New Roman" panose="02020603050405020304" pitchFamily="18" charset="0"/>
                <a:cs typeface="Times New Roman" panose="02020603050405020304" pitchFamily="18" charset="0"/>
              </a:rPr>
              <a:t>of indirection</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81515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571480"/>
            <a:ext cx="8229600" cy="928694"/>
          </a:xfrm>
        </p:spPr>
        <p:txBody>
          <a:bodyPr>
            <a:normAutofit fontScale="90000"/>
          </a:bodyPr>
          <a:lstStyle/>
          <a:p>
            <a:pPr algn="l"/>
            <a:r>
              <a:rPr lang="en-US" altLang="zh-CN" dirty="0" smtClean="0"/>
              <a:t>Distributed File Systems</a:t>
            </a:r>
            <a:br>
              <a:rPr lang="en-US" altLang="zh-CN" dirty="0" smtClean="0"/>
            </a:br>
            <a:r>
              <a:rPr lang="en-US" altLang="zh-CN" sz="1800" b="0" dirty="0" smtClean="0">
                <a:solidFill>
                  <a:schemeClr val="bg1">
                    <a:lumMod val="60000"/>
                    <a:lumOff val="40000"/>
                  </a:schemeClr>
                </a:solidFill>
                <a:effectLst/>
                <a:latin typeface="+mn-lt"/>
              </a:rPr>
              <a:t>e.g. NAS with NFS,CIFS Protocol</a:t>
            </a:r>
            <a:endParaRPr lang="zh-CN" altLang="en-US" b="0" dirty="0">
              <a:solidFill>
                <a:schemeClr val="bg1">
                  <a:lumMod val="60000"/>
                  <a:lumOff val="40000"/>
                </a:schemeClr>
              </a:solidFill>
              <a:effectLst/>
              <a:latin typeface="+mn-lt"/>
            </a:endParaRPr>
          </a:p>
        </p:txBody>
      </p:sp>
      <p:pic>
        <p:nvPicPr>
          <p:cNvPr id="49154" name="Picture 2"/>
          <p:cNvPicPr>
            <a:picLocks noChangeAspect="1" noChangeArrowheads="1"/>
          </p:cNvPicPr>
          <p:nvPr/>
        </p:nvPicPr>
        <p:blipFill>
          <a:blip r:embed="rId2"/>
          <a:srcRect/>
          <a:stretch>
            <a:fillRect/>
          </a:stretch>
        </p:blipFill>
        <p:spPr bwMode="auto">
          <a:xfrm>
            <a:off x="428597" y="1500175"/>
            <a:ext cx="8184004" cy="4857784"/>
          </a:xfrm>
          <a:prstGeom prst="rect">
            <a:avLst/>
          </a:prstGeom>
          <a:noFill/>
          <a:ln w="9525">
            <a:noFill/>
            <a:miter lim="800000"/>
            <a:headEnd/>
            <a:tailEnd/>
          </a:ln>
          <a:effectLst/>
        </p:spPr>
      </p:pic>
    </p:spTree>
    <p:extLst>
      <p:ext uri="{BB962C8B-B14F-4D97-AF65-F5344CB8AC3E}">
        <p14:creationId xmlns:p14="http://schemas.microsoft.com/office/powerpoint/2010/main" val="32151442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NAS Aggregation/Virtualization </a:t>
            </a:r>
            <a:br>
              <a:rPr lang="en-US" altLang="zh-CN" dirty="0" smtClean="0"/>
            </a:br>
            <a:r>
              <a:rPr lang="en-US" altLang="zh-CN" sz="2800" b="0" dirty="0" smtClean="0">
                <a:effectLst/>
              </a:rPr>
              <a:t>Global Namespace</a:t>
            </a:r>
            <a:endParaRPr lang="zh-CN" altLang="en-US" b="0" dirty="0">
              <a:effectLst/>
            </a:endParaRPr>
          </a:p>
        </p:txBody>
      </p:sp>
      <p:pic>
        <p:nvPicPr>
          <p:cNvPr id="50178" name="Picture 2"/>
          <p:cNvPicPr>
            <a:picLocks noChangeAspect="1" noChangeArrowheads="1"/>
          </p:cNvPicPr>
          <p:nvPr/>
        </p:nvPicPr>
        <p:blipFill>
          <a:blip r:embed="rId2"/>
          <a:srcRect/>
          <a:stretch>
            <a:fillRect/>
          </a:stretch>
        </p:blipFill>
        <p:spPr bwMode="auto">
          <a:xfrm>
            <a:off x="500034" y="1500174"/>
            <a:ext cx="8115300" cy="4991100"/>
          </a:xfrm>
          <a:prstGeom prst="rect">
            <a:avLst/>
          </a:prstGeom>
          <a:noFill/>
          <a:ln w="9525">
            <a:noFill/>
            <a:miter lim="800000"/>
            <a:headEnd/>
            <a:tailEnd/>
          </a:ln>
          <a:effectLst/>
        </p:spPr>
      </p:pic>
    </p:spTree>
    <p:extLst>
      <p:ext uri="{BB962C8B-B14F-4D97-AF65-F5344CB8AC3E}">
        <p14:creationId xmlns:p14="http://schemas.microsoft.com/office/powerpoint/2010/main" val="10859717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NAS Aggregation/Virtualization </a:t>
            </a:r>
            <a:br>
              <a:rPr lang="en-US" altLang="zh-CN" dirty="0" smtClean="0"/>
            </a:br>
            <a:r>
              <a:rPr lang="en-US" altLang="zh-CN" sz="2800" b="0" dirty="0" smtClean="0">
                <a:effectLst/>
              </a:rPr>
              <a:t>Global Namespace</a:t>
            </a:r>
            <a:endParaRPr lang="zh-CN" altLang="en-US" b="0" dirty="0">
              <a:effectLst/>
            </a:endParaRPr>
          </a:p>
        </p:txBody>
      </p:sp>
      <p:pic>
        <p:nvPicPr>
          <p:cNvPr id="51202" name="Picture 2"/>
          <p:cNvPicPr>
            <a:picLocks noChangeAspect="1" noChangeArrowheads="1"/>
          </p:cNvPicPr>
          <p:nvPr/>
        </p:nvPicPr>
        <p:blipFill>
          <a:blip r:embed="rId2"/>
          <a:srcRect/>
          <a:stretch>
            <a:fillRect/>
          </a:stretch>
        </p:blipFill>
        <p:spPr bwMode="auto">
          <a:xfrm>
            <a:off x="500034" y="1500174"/>
            <a:ext cx="8115300" cy="5000625"/>
          </a:xfrm>
          <a:prstGeom prst="rect">
            <a:avLst/>
          </a:prstGeom>
          <a:noFill/>
          <a:ln w="9525">
            <a:noFill/>
            <a:miter lim="800000"/>
            <a:headEnd/>
            <a:tailEnd/>
          </a:ln>
          <a:effectLst/>
        </p:spPr>
      </p:pic>
    </p:spTree>
    <p:extLst>
      <p:ext uri="{BB962C8B-B14F-4D97-AF65-F5344CB8AC3E}">
        <p14:creationId xmlns:p14="http://schemas.microsoft.com/office/powerpoint/2010/main" val="15044287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NAS Cluster</a:t>
            </a:r>
            <a:br>
              <a:rPr lang="en-US" altLang="zh-CN" dirty="0" smtClean="0"/>
            </a:br>
            <a:r>
              <a:rPr lang="en-US" altLang="zh-CN" sz="2000" dirty="0" smtClean="0">
                <a:effectLst/>
              </a:rPr>
              <a:t>Tightly Coupled NAS</a:t>
            </a:r>
            <a:endParaRPr lang="zh-CN" altLang="en-US" dirty="0">
              <a:effectLst/>
            </a:endParaRPr>
          </a:p>
        </p:txBody>
      </p:sp>
      <p:pic>
        <p:nvPicPr>
          <p:cNvPr id="52226" name="Picture 2"/>
          <p:cNvPicPr>
            <a:picLocks noChangeAspect="1" noChangeArrowheads="1"/>
          </p:cNvPicPr>
          <p:nvPr/>
        </p:nvPicPr>
        <p:blipFill>
          <a:blip r:embed="rId2"/>
          <a:srcRect/>
          <a:stretch>
            <a:fillRect/>
          </a:stretch>
        </p:blipFill>
        <p:spPr bwMode="auto">
          <a:xfrm>
            <a:off x="0" y="1500174"/>
            <a:ext cx="8905875" cy="4848225"/>
          </a:xfrm>
          <a:prstGeom prst="rect">
            <a:avLst/>
          </a:prstGeom>
          <a:noFill/>
          <a:ln w="9525">
            <a:noFill/>
            <a:miter lim="800000"/>
            <a:headEnd/>
            <a:tailEnd/>
          </a:ln>
          <a:effectLst/>
        </p:spPr>
      </p:pic>
    </p:spTree>
    <p:extLst>
      <p:ext uri="{BB962C8B-B14F-4D97-AF65-F5344CB8AC3E}">
        <p14:creationId xmlns:p14="http://schemas.microsoft.com/office/powerpoint/2010/main" val="20713680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500042"/>
            <a:ext cx="8229600" cy="857256"/>
          </a:xfrm>
        </p:spPr>
        <p:txBody>
          <a:bodyPr>
            <a:normAutofit fontScale="90000"/>
          </a:bodyPr>
          <a:lstStyle/>
          <a:p>
            <a:pPr algn="l"/>
            <a:r>
              <a:rPr lang="en-US" altLang="zh-CN" dirty="0" smtClean="0"/>
              <a:t>NAS Cluster</a:t>
            </a:r>
            <a:br>
              <a:rPr lang="en-US" altLang="zh-CN" dirty="0" smtClean="0"/>
            </a:br>
            <a:r>
              <a:rPr lang="en-US" altLang="zh-CN" sz="2000" dirty="0" smtClean="0">
                <a:effectLst/>
              </a:rPr>
              <a:t>Loosely Coupled NAS: Global Namespace with NFSv4.1 and </a:t>
            </a:r>
            <a:r>
              <a:rPr lang="en-US" altLang="zh-CN" sz="2000" dirty="0" err="1" smtClean="0">
                <a:effectLst/>
              </a:rPr>
              <a:t>pNFS</a:t>
            </a:r>
            <a:endParaRPr lang="zh-CN" altLang="en-US" dirty="0">
              <a:effectLst/>
            </a:endParaRPr>
          </a:p>
        </p:txBody>
      </p:sp>
      <p:pic>
        <p:nvPicPr>
          <p:cNvPr id="53250" name="Picture 2"/>
          <p:cNvPicPr>
            <a:picLocks noChangeAspect="1" noChangeArrowheads="1"/>
          </p:cNvPicPr>
          <p:nvPr/>
        </p:nvPicPr>
        <p:blipFill>
          <a:blip r:embed="rId2"/>
          <a:srcRect/>
          <a:stretch>
            <a:fillRect/>
          </a:stretch>
        </p:blipFill>
        <p:spPr bwMode="auto">
          <a:xfrm>
            <a:off x="71469" y="1462110"/>
            <a:ext cx="9001125" cy="5181600"/>
          </a:xfrm>
          <a:prstGeom prst="rect">
            <a:avLst/>
          </a:prstGeom>
          <a:noFill/>
          <a:ln w="9525">
            <a:noFill/>
            <a:miter lim="800000"/>
            <a:headEnd/>
            <a:tailEnd/>
          </a:ln>
          <a:effectLst/>
        </p:spPr>
      </p:pic>
    </p:spTree>
    <p:extLst>
      <p:ext uri="{BB962C8B-B14F-4D97-AF65-F5344CB8AC3E}">
        <p14:creationId xmlns:p14="http://schemas.microsoft.com/office/powerpoint/2010/main" val="237839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基本信息</a:t>
            </a:r>
            <a:endParaRPr lang="zh-CN" altLang="en-US" dirty="0"/>
          </a:p>
        </p:txBody>
      </p:sp>
      <p:sp>
        <p:nvSpPr>
          <p:cNvPr id="3" name="内容占位符 2"/>
          <p:cNvSpPr>
            <a:spLocks noGrp="1"/>
          </p:cNvSpPr>
          <p:nvPr>
            <p:ph idx="1"/>
          </p:nvPr>
        </p:nvSpPr>
        <p:spPr/>
        <p:txBody>
          <a:bodyPr/>
          <a:lstStyle/>
          <a:p>
            <a:r>
              <a:rPr lang="zh-CN" altLang="en-US" dirty="0" smtClean="0"/>
              <a:t>施展</a:t>
            </a:r>
            <a:r>
              <a:rPr lang="zh-CN" altLang="en-US" sz="2000" dirty="0" smtClean="0"/>
              <a:t> 副研究员，武汉光电国家实验室，存储部，</a:t>
            </a:r>
            <a:r>
              <a:rPr lang="en-US" altLang="zh-CN" sz="2000" dirty="0" smtClean="0"/>
              <a:t>F309</a:t>
            </a:r>
            <a:endParaRPr lang="en-US" altLang="zh-CN" dirty="0" smtClean="0"/>
          </a:p>
          <a:p>
            <a:r>
              <a:rPr lang="zh-CN" altLang="en-US" dirty="0" smtClean="0"/>
              <a:t>课程办公时间</a:t>
            </a:r>
            <a:r>
              <a:rPr lang="zh-CN" altLang="en-US" sz="2000" dirty="0" smtClean="0"/>
              <a:t> 每周五下午</a:t>
            </a:r>
            <a:r>
              <a:rPr lang="en-US" altLang="zh-CN" sz="2000" dirty="0" smtClean="0"/>
              <a:t>14:00-15:00</a:t>
            </a:r>
            <a:endParaRPr lang="en-US" altLang="zh-CN" dirty="0" smtClean="0"/>
          </a:p>
          <a:p>
            <a:r>
              <a:rPr lang="zh-CN" altLang="en-US" dirty="0" smtClean="0"/>
              <a:t>课程主页 </a:t>
            </a:r>
            <a:r>
              <a:rPr lang="en-US" altLang="zh-CN" sz="2000" dirty="0">
                <a:hlinkClick r:id="rId2"/>
              </a:rPr>
              <a:t>https://github.com/cs210-566</a:t>
            </a:r>
            <a:endParaRPr lang="en-US" altLang="zh-CN" dirty="0" smtClean="0"/>
          </a:p>
          <a:p>
            <a:r>
              <a:rPr lang="zh-CN" altLang="en-US" dirty="0" smtClean="0"/>
              <a:t>联系方式</a:t>
            </a:r>
            <a:r>
              <a:rPr lang="zh-CN" altLang="en-US" sz="2000" dirty="0" smtClean="0"/>
              <a:t> </a:t>
            </a:r>
            <a:r>
              <a:rPr lang="en-US" altLang="zh-CN" sz="2000" dirty="0" smtClean="0">
                <a:hlinkClick r:id="rId3"/>
              </a:rPr>
              <a:t>zshi@hust.edu.cn</a:t>
            </a:r>
            <a:r>
              <a:rPr lang="zh-CN" altLang="en-US" sz="2000" dirty="0" smtClean="0"/>
              <a:t>，</a:t>
            </a:r>
            <a:r>
              <a:rPr lang="en-US" altLang="zh-CN" sz="2000" dirty="0" smtClean="0"/>
              <a:t>13971459597</a:t>
            </a:r>
          </a:p>
          <a:p>
            <a:r>
              <a:rPr lang="zh-CN" altLang="en-US" dirty="0" smtClean="0"/>
              <a:t>参考书</a:t>
            </a:r>
            <a:endParaRPr lang="en-US" altLang="zh-CN" dirty="0" smtClean="0"/>
          </a:p>
          <a:p>
            <a:pPr lvl="1"/>
            <a:r>
              <a:rPr lang="zh-CN" altLang="en-US" sz="1400" dirty="0"/>
              <a:t>云计算与分布式系统</a:t>
            </a:r>
            <a:r>
              <a:rPr lang="en-US" altLang="zh-CN" sz="1400" dirty="0"/>
              <a:t>——</a:t>
            </a:r>
            <a:r>
              <a:rPr lang="zh-CN" altLang="en-US" sz="1400" dirty="0"/>
              <a:t>从并行处理到物联网，机械工业出版社，</a:t>
            </a:r>
            <a:r>
              <a:rPr lang="en-US" altLang="zh-CN" sz="1400" dirty="0"/>
              <a:t>2012</a:t>
            </a:r>
          </a:p>
          <a:p>
            <a:pPr lvl="1"/>
            <a:r>
              <a:rPr lang="zh-CN" altLang="en-US" sz="1400" dirty="0"/>
              <a:t>云计算</a:t>
            </a:r>
            <a:r>
              <a:rPr lang="en-US" altLang="zh-CN" sz="1400" dirty="0"/>
              <a:t>——</a:t>
            </a:r>
            <a:r>
              <a:rPr lang="zh-CN" altLang="en-US" sz="1400" dirty="0"/>
              <a:t>概念、技术与架构，机械工业出版社，</a:t>
            </a:r>
            <a:r>
              <a:rPr lang="en-US" altLang="zh-CN" sz="1400" dirty="0"/>
              <a:t>2014</a:t>
            </a:r>
          </a:p>
          <a:p>
            <a:pPr lvl="1"/>
            <a:r>
              <a:rPr lang="en-US" altLang="zh-CN" sz="1400" dirty="0" smtClean="0"/>
              <a:t>Barroso</a:t>
            </a:r>
            <a:r>
              <a:rPr lang="en-US" altLang="zh-CN" sz="1400" dirty="0"/>
              <a:t>, </a:t>
            </a:r>
            <a:r>
              <a:rPr lang="en-US" altLang="zh-CN" sz="1400" dirty="0" err="1"/>
              <a:t>Clidaras</a:t>
            </a:r>
            <a:r>
              <a:rPr lang="en-US" altLang="zh-CN" sz="1400" dirty="0"/>
              <a:t>, and </a:t>
            </a:r>
            <a:r>
              <a:rPr lang="en-US" altLang="zh-CN" sz="1400" dirty="0" err="1"/>
              <a:t>Holzle</a:t>
            </a:r>
            <a:r>
              <a:rPr lang="en-US" altLang="zh-CN" sz="1400" dirty="0"/>
              <a:t>, “The Datacenter as a Computer: An Introduction to the Design of Warehouse-Scale Machines, Second Edition.”</a:t>
            </a:r>
            <a:endParaRPr lang="en-US" altLang="zh-CN" dirty="0"/>
          </a:p>
          <a:p>
            <a:endParaRPr lang="zh-CN" altLang="en-US" dirty="0"/>
          </a:p>
        </p:txBody>
      </p:sp>
    </p:spTree>
    <p:extLst>
      <p:ext uri="{BB962C8B-B14F-4D97-AF65-F5344CB8AC3E}">
        <p14:creationId xmlns:p14="http://schemas.microsoft.com/office/powerpoint/2010/main" val="12743536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
            </a:r>
            <a:br>
              <a:rPr lang="zh-CN" altLang="en-US" dirty="0" smtClean="0"/>
            </a:br>
            <a:r>
              <a:rPr lang="en-US" altLang="zh-CN" dirty="0" smtClean="0"/>
              <a:t>The Data Access Taxonomy</a:t>
            </a:r>
            <a:br>
              <a:rPr lang="en-US" altLang="zh-CN" dirty="0" smtClean="0"/>
            </a:br>
            <a:endParaRPr lang="zh-CN" altLang="en-US" dirty="0"/>
          </a:p>
        </p:txBody>
      </p:sp>
      <p:sp>
        <p:nvSpPr>
          <p:cNvPr id="3" name="内容占位符 2"/>
          <p:cNvSpPr>
            <a:spLocks noGrp="1"/>
          </p:cNvSpPr>
          <p:nvPr>
            <p:ph idx="1"/>
          </p:nvPr>
        </p:nvSpPr>
        <p:spPr>
          <a:xfrm>
            <a:off x="285720" y="1643050"/>
            <a:ext cx="8229600" cy="833458"/>
          </a:xfrm>
        </p:spPr>
        <p:txBody>
          <a:bodyPr/>
          <a:lstStyle/>
          <a:p>
            <a:r>
              <a:rPr lang="en-US" altLang="zh-CN" dirty="0" smtClean="0"/>
              <a:t>The Object Paradigm</a:t>
            </a:r>
            <a:endParaRPr lang="zh-CN" altLang="en-US" dirty="0"/>
          </a:p>
        </p:txBody>
      </p:sp>
      <p:pic>
        <p:nvPicPr>
          <p:cNvPr id="54274" name="Picture 2"/>
          <p:cNvPicPr>
            <a:picLocks noChangeAspect="1" noChangeArrowheads="1"/>
          </p:cNvPicPr>
          <p:nvPr/>
        </p:nvPicPr>
        <p:blipFill>
          <a:blip r:embed="rId3"/>
          <a:srcRect/>
          <a:stretch>
            <a:fillRect/>
          </a:stretch>
        </p:blipFill>
        <p:spPr bwMode="auto">
          <a:xfrm>
            <a:off x="1357290" y="2285992"/>
            <a:ext cx="6010275" cy="4086225"/>
          </a:xfrm>
          <a:prstGeom prst="rect">
            <a:avLst/>
          </a:prstGeom>
          <a:noFill/>
          <a:ln w="9525">
            <a:noFill/>
            <a:miter lim="800000"/>
            <a:headEnd/>
            <a:tailEnd/>
          </a:ln>
          <a:effectLst/>
        </p:spPr>
      </p:pic>
      <p:sp>
        <p:nvSpPr>
          <p:cNvPr id="6" name="TextBox 5"/>
          <p:cNvSpPr txBox="1"/>
          <p:nvPr/>
        </p:nvSpPr>
        <p:spPr>
          <a:xfrm>
            <a:off x="3643306" y="4886448"/>
            <a:ext cx="1285884"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CN" sz="1600" b="1" dirty="0" smtClean="0">
                <a:solidFill>
                  <a:schemeClr val="tx1"/>
                </a:solidFill>
                <a:latin typeface="Times New Roman" panose="02020603050405020304" pitchFamily="18" charset="0"/>
                <a:cs typeface="Times New Roman" panose="02020603050405020304" pitchFamily="18" charset="0"/>
              </a:rPr>
              <a:t>OSD</a:t>
            </a:r>
          </a:p>
          <a:p>
            <a:pPr algn="ctr"/>
            <a:r>
              <a:rPr lang="en-US" altLang="zh-CN" sz="1600" b="1" dirty="0" smtClean="0">
                <a:solidFill>
                  <a:schemeClr val="tx1"/>
                </a:solidFill>
                <a:latin typeface="Times New Roman" panose="02020603050405020304" pitchFamily="18" charset="0"/>
                <a:cs typeface="Times New Roman" panose="02020603050405020304" pitchFamily="18" charset="0"/>
              </a:rPr>
              <a:t>CAS</a:t>
            </a:r>
          </a:p>
          <a:p>
            <a:pPr algn="ctr"/>
            <a:r>
              <a:rPr lang="en-US" altLang="zh-CN" sz="1600" b="1" dirty="0" smtClean="0">
                <a:solidFill>
                  <a:schemeClr val="tx1"/>
                </a:solidFill>
                <a:latin typeface="Times New Roman" panose="02020603050405020304" pitchFamily="18" charset="0"/>
                <a:cs typeface="Times New Roman" panose="02020603050405020304" pitchFamily="18" charset="0"/>
              </a:rPr>
              <a:t>OSS </a:t>
            </a:r>
          </a:p>
        </p:txBody>
      </p:sp>
    </p:spTree>
    <p:extLst>
      <p:ext uri="{BB962C8B-B14F-4D97-AF65-F5344CB8AC3E}">
        <p14:creationId xmlns:p14="http://schemas.microsoft.com/office/powerpoint/2010/main" val="3577638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 Old Block Paradigm </a:t>
            </a:r>
            <a:endParaRPr lang="zh-CN" altLang="en-US" dirty="0"/>
          </a:p>
        </p:txBody>
      </p:sp>
      <p:pic>
        <p:nvPicPr>
          <p:cNvPr id="55298" name="Picture 2"/>
          <p:cNvPicPr>
            <a:picLocks noChangeAspect="1" noChangeArrowheads="1"/>
          </p:cNvPicPr>
          <p:nvPr/>
        </p:nvPicPr>
        <p:blipFill>
          <a:blip r:embed="rId2"/>
          <a:srcRect/>
          <a:stretch>
            <a:fillRect/>
          </a:stretch>
        </p:blipFill>
        <p:spPr bwMode="auto">
          <a:xfrm>
            <a:off x="971573" y="1428736"/>
            <a:ext cx="6886575" cy="4733925"/>
          </a:xfrm>
          <a:prstGeom prst="rect">
            <a:avLst/>
          </a:prstGeom>
          <a:noFill/>
          <a:ln w="9525">
            <a:noFill/>
            <a:miter lim="800000"/>
            <a:headEnd/>
            <a:tailEnd/>
          </a:ln>
          <a:effectLst/>
        </p:spPr>
      </p:pic>
    </p:spTree>
    <p:extLst>
      <p:ext uri="{BB962C8B-B14F-4D97-AF65-F5344CB8AC3E}">
        <p14:creationId xmlns:p14="http://schemas.microsoft.com/office/powerpoint/2010/main" val="8184656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 New Object Paradigm </a:t>
            </a:r>
            <a:endParaRPr lang="zh-CN" altLang="en-US" dirty="0"/>
          </a:p>
        </p:txBody>
      </p:sp>
      <p:pic>
        <p:nvPicPr>
          <p:cNvPr id="56322" name="Picture 2"/>
          <p:cNvPicPr>
            <a:picLocks noChangeAspect="1" noChangeArrowheads="1"/>
          </p:cNvPicPr>
          <p:nvPr/>
        </p:nvPicPr>
        <p:blipFill>
          <a:blip r:embed="rId2"/>
          <a:srcRect/>
          <a:stretch>
            <a:fillRect/>
          </a:stretch>
        </p:blipFill>
        <p:spPr bwMode="auto">
          <a:xfrm>
            <a:off x="2714612" y="1357298"/>
            <a:ext cx="6174284" cy="3571900"/>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0" y="4767281"/>
            <a:ext cx="3041428" cy="2090719"/>
          </a:xfrm>
          <a:prstGeom prst="rect">
            <a:avLst/>
          </a:prstGeom>
          <a:noFill/>
          <a:ln w="9525">
            <a:noFill/>
            <a:miter lim="800000"/>
            <a:headEnd/>
            <a:tailEnd/>
          </a:ln>
          <a:effectLst/>
        </p:spPr>
      </p:pic>
      <p:sp>
        <p:nvSpPr>
          <p:cNvPr id="6" name="TextBox 5"/>
          <p:cNvSpPr txBox="1"/>
          <p:nvPr/>
        </p:nvSpPr>
        <p:spPr>
          <a:xfrm>
            <a:off x="357158" y="4357694"/>
            <a:ext cx="1800493" cy="341632"/>
          </a:xfrm>
          <a:prstGeom prst="rect">
            <a:avLst/>
          </a:prstGeom>
          <a:noFill/>
        </p:spPr>
        <p:txBody>
          <a:bodyPr wrap="none" rtlCol="0">
            <a:spAutoFit/>
          </a:bodyPr>
          <a:lstStyle/>
          <a:p>
            <a:r>
              <a:rPr lang="en-US" altLang="zh-CN" dirty="0" smtClean="0">
                <a:solidFill>
                  <a:schemeClr val="bg1"/>
                </a:solidFill>
              </a:rPr>
              <a:t>Block Paradigm</a:t>
            </a:r>
            <a:endParaRPr lang="zh-CN" altLang="en-US" dirty="0">
              <a:solidFill>
                <a:schemeClr val="bg1"/>
              </a:solidFill>
            </a:endParaRPr>
          </a:p>
        </p:txBody>
      </p:sp>
    </p:spTree>
    <p:extLst>
      <p:ext uri="{BB962C8B-B14F-4D97-AF65-F5344CB8AC3E}">
        <p14:creationId xmlns:p14="http://schemas.microsoft.com/office/powerpoint/2010/main" val="35353047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 New Object Paradigm </a:t>
            </a:r>
            <a:endParaRPr lang="zh-CN" altLang="en-US" dirty="0"/>
          </a:p>
        </p:txBody>
      </p:sp>
      <p:sp>
        <p:nvSpPr>
          <p:cNvPr id="6" name="TextBox 5"/>
          <p:cNvSpPr txBox="1"/>
          <p:nvPr/>
        </p:nvSpPr>
        <p:spPr>
          <a:xfrm>
            <a:off x="357158" y="2000240"/>
            <a:ext cx="2408032" cy="2535566"/>
          </a:xfrm>
          <a:prstGeom prst="rect">
            <a:avLst/>
          </a:prstGeom>
          <a:noFill/>
        </p:spPr>
        <p:txBody>
          <a:bodyPr wrap="none" rtlCol="0">
            <a:spAutoFit/>
          </a:bodyPr>
          <a:lstStyle/>
          <a:p>
            <a:pPr>
              <a:lnSpc>
                <a:spcPct val="150000"/>
              </a:lnSpc>
            </a:pPr>
            <a:r>
              <a:rPr lang="en-US" altLang="zh-CN" dirty="0" smtClean="0">
                <a:latin typeface="Times New Roman" panose="02020603050405020304" pitchFamily="18" charset="0"/>
                <a:cs typeface="Times New Roman" panose="02020603050405020304" pitchFamily="18" charset="0"/>
              </a:rPr>
              <a:t>•WRITE 26,763 Bytes</a:t>
            </a:r>
          </a:p>
          <a:p>
            <a:pPr>
              <a:lnSpc>
                <a:spcPct val="150000"/>
              </a:lnSpc>
            </a:pP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QoS</a:t>
            </a:r>
            <a:r>
              <a:rPr lang="en-US" altLang="zh-CN" dirty="0" smtClean="0">
                <a:latin typeface="Times New Roman" panose="02020603050405020304" pitchFamily="18" charset="0"/>
                <a:cs typeface="Times New Roman" panose="02020603050405020304" pitchFamily="18" charset="0"/>
              </a:rPr>
              <a:t>= High</a:t>
            </a:r>
          </a:p>
          <a:p>
            <a:pPr>
              <a:lnSpc>
                <a:spcPct val="150000"/>
              </a:lnSpc>
            </a:pPr>
            <a:r>
              <a:rPr lang="en-US" altLang="zh-CN" dirty="0" smtClean="0">
                <a:latin typeface="Times New Roman" panose="02020603050405020304" pitchFamily="18" charset="0"/>
                <a:cs typeface="Times New Roman" panose="02020603050405020304" pitchFamily="18" charset="0"/>
              </a:rPr>
              <a:t>•Description = “X-Ray”</a:t>
            </a:r>
          </a:p>
          <a:p>
            <a:pPr>
              <a:lnSpc>
                <a:spcPct val="150000"/>
              </a:lnSpc>
            </a:pPr>
            <a:r>
              <a:rPr lang="en-US" altLang="zh-CN" dirty="0" smtClean="0">
                <a:latin typeface="Times New Roman" panose="02020603050405020304" pitchFamily="18" charset="0"/>
                <a:cs typeface="Times New Roman" panose="02020603050405020304" pitchFamily="18" charset="0"/>
              </a:rPr>
              <a:t>•Retention = 50 years</a:t>
            </a:r>
          </a:p>
          <a:p>
            <a:pPr>
              <a:lnSpc>
                <a:spcPct val="150000"/>
              </a:lnSpc>
            </a:pPr>
            <a:r>
              <a:rPr lang="en-US" altLang="zh-CN" dirty="0" smtClean="0">
                <a:latin typeface="Times New Roman" panose="02020603050405020304" pitchFamily="18" charset="0"/>
                <a:cs typeface="Times New Roman" panose="02020603050405020304" pitchFamily="18" charset="0"/>
              </a:rPr>
              <a:t>•Access Key = *&amp;^%#</a:t>
            </a:r>
          </a:p>
          <a:p>
            <a:pPr>
              <a:lnSpc>
                <a:spcPct val="150000"/>
              </a:lnSpc>
            </a:pPr>
            <a:r>
              <a:rPr lang="en-US" altLang="zh-CN" dirty="0" smtClean="0">
                <a:latin typeface="Times New Roman" panose="02020603050405020304" pitchFamily="18" charset="0"/>
                <a:cs typeface="Times New Roman" panose="02020603050405020304" pitchFamily="18" charset="0"/>
              </a:rPr>
              <a:t>•Data Payload........</a:t>
            </a:r>
          </a:p>
        </p:txBody>
      </p:sp>
      <p:pic>
        <p:nvPicPr>
          <p:cNvPr id="57346" name="Picture 2"/>
          <p:cNvPicPr>
            <a:picLocks noChangeAspect="1" noChangeArrowheads="1"/>
          </p:cNvPicPr>
          <p:nvPr/>
        </p:nvPicPr>
        <p:blipFill>
          <a:blip r:embed="rId2"/>
          <a:srcRect/>
          <a:stretch>
            <a:fillRect/>
          </a:stretch>
        </p:blipFill>
        <p:spPr bwMode="auto">
          <a:xfrm>
            <a:off x="2786050" y="1643050"/>
            <a:ext cx="3133725" cy="4010025"/>
          </a:xfrm>
          <a:prstGeom prst="rect">
            <a:avLst/>
          </a:prstGeom>
          <a:noFill/>
          <a:ln w="9525">
            <a:noFill/>
            <a:miter lim="800000"/>
            <a:headEnd/>
            <a:tailEnd/>
          </a:ln>
          <a:effectLst/>
        </p:spPr>
      </p:pic>
      <p:sp>
        <p:nvSpPr>
          <p:cNvPr id="7" name="TextBox 6"/>
          <p:cNvSpPr txBox="1"/>
          <p:nvPr/>
        </p:nvSpPr>
        <p:spPr>
          <a:xfrm>
            <a:off x="5815914" y="3378992"/>
            <a:ext cx="3130378" cy="2308324"/>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Object Storage Responsibilities:</a:t>
            </a:r>
          </a:p>
          <a:p>
            <a:r>
              <a:rPr lang="en-US" altLang="zh-CN" dirty="0" smtClean="0">
                <a:latin typeface="Times New Roman" panose="02020603050405020304" pitchFamily="18" charset="0"/>
                <a:cs typeface="Times New Roman" panose="02020603050405020304" pitchFamily="18" charset="0"/>
              </a:rPr>
              <a:t>• Space Management</a:t>
            </a:r>
          </a:p>
          <a:p>
            <a:r>
              <a:rPr lang="en-US" altLang="zh-CN" dirty="0" smtClean="0">
                <a:latin typeface="Times New Roman" panose="02020603050405020304" pitchFamily="18" charset="0"/>
                <a:cs typeface="Times New Roman" panose="02020603050405020304" pitchFamily="18" charset="0"/>
              </a:rPr>
              <a:t>• Access </a:t>
            </a:r>
            <a:r>
              <a:rPr lang="en-US" altLang="zh-CN" dirty="0" smtClean="0">
                <a:latin typeface="Times New Roman" panose="02020603050405020304" pitchFamily="18" charset="0"/>
                <a:cs typeface="Times New Roman" panose="02020603050405020304" pitchFamily="18" charset="0"/>
              </a:rPr>
              <a:t>Control </a:t>
            </a:r>
            <a:r>
              <a:rPr lang="en-US" altLang="zh-CN" sz="1600" dirty="0" smtClean="0">
                <a:latin typeface="Times New Roman" panose="02020603050405020304" pitchFamily="18" charset="0"/>
                <a:cs typeface="Times New Roman" panose="02020603050405020304" pitchFamily="18" charset="0"/>
              </a:rPr>
              <a:t>(</a:t>
            </a:r>
            <a:r>
              <a:rPr lang="en-US" altLang="zh-CN" sz="1600" dirty="0" smtClean="0">
                <a:latin typeface="Times New Roman" panose="02020603050405020304" pitchFamily="18" charset="0"/>
                <a:cs typeface="Times New Roman" panose="02020603050405020304" pitchFamily="18" charset="0"/>
              </a:rPr>
              <a:t>Identity Mgmt)</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QoS</a:t>
            </a:r>
            <a:r>
              <a:rPr lang="en-US" altLang="zh-CN" dirty="0" smtClean="0">
                <a:latin typeface="Times New Roman" panose="02020603050405020304" pitchFamily="18" charset="0"/>
                <a:cs typeface="Times New Roman" panose="02020603050405020304" pitchFamily="18" charset="0"/>
              </a:rPr>
              <a:t> Management</a:t>
            </a:r>
          </a:p>
          <a:p>
            <a:r>
              <a:rPr lang="en-US" altLang="zh-CN" dirty="0" smtClean="0">
                <a:latin typeface="Times New Roman" panose="02020603050405020304" pitchFamily="18" charset="0"/>
                <a:cs typeface="Times New Roman" panose="02020603050405020304" pitchFamily="18" charset="0"/>
              </a:rPr>
              <a:t>• Cache, Backup</a:t>
            </a:r>
          </a:p>
          <a:p>
            <a:r>
              <a:rPr lang="en-US" altLang="zh-CN" dirty="0" smtClean="0">
                <a:latin typeface="Times New Roman" panose="02020603050405020304" pitchFamily="18" charset="0"/>
                <a:cs typeface="Times New Roman" panose="02020603050405020304" pitchFamily="18" charset="0"/>
              </a:rPr>
              <a:t>• Policy Migration, </a:t>
            </a:r>
            <a:br>
              <a:rPr lang="en-US" altLang="zh-CN" dirty="0" smtClean="0">
                <a:latin typeface="Times New Roman" panose="02020603050405020304" pitchFamily="18" charset="0"/>
                <a:cs typeface="Times New Roman" panose="02020603050405020304" pitchFamily="18" charset="0"/>
              </a:rPr>
            </a:br>
            <a:r>
              <a:rPr lang="en-US" altLang="zh-CN" dirty="0" smtClean="0">
                <a:latin typeface="Times New Roman" panose="02020603050405020304" pitchFamily="18" charset="0"/>
                <a:cs typeface="Times New Roman" panose="02020603050405020304" pitchFamily="18" charset="0"/>
              </a:rPr>
              <a:t>   Retention </a:t>
            </a:r>
          </a:p>
        </p:txBody>
      </p:sp>
    </p:spTree>
    <p:extLst>
      <p:ext uri="{BB962C8B-B14F-4D97-AF65-F5344CB8AC3E}">
        <p14:creationId xmlns:p14="http://schemas.microsoft.com/office/powerpoint/2010/main" val="42434068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Self-Contained Objects</a:t>
            </a:r>
            <a:endParaRPr lang="zh-CN" altLang="en-US" dirty="0"/>
          </a:p>
        </p:txBody>
      </p:sp>
      <p:pic>
        <p:nvPicPr>
          <p:cNvPr id="58370" name="Picture 2"/>
          <p:cNvPicPr>
            <a:picLocks noChangeAspect="1" noChangeArrowheads="1"/>
          </p:cNvPicPr>
          <p:nvPr/>
        </p:nvPicPr>
        <p:blipFill>
          <a:blip r:embed="rId3"/>
          <a:srcRect/>
          <a:stretch>
            <a:fillRect/>
          </a:stretch>
        </p:blipFill>
        <p:spPr bwMode="auto">
          <a:xfrm>
            <a:off x="714348" y="1285860"/>
            <a:ext cx="8039100" cy="5181600"/>
          </a:xfrm>
          <a:prstGeom prst="rect">
            <a:avLst/>
          </a:prstGeom>
          <a:noFill/>
          <a:ln w="9525">
            <a:noFill/>
            <a:miter lim="800000"/>
            <a:headEnd/>
            <a:tailEnd/>
          </a:ln>
          <a:effectLst/>
        </p:spPr>
      </p:pic>
      <p:sp>
        <p:nvSpPr>
          <p:cNvPr id="4" name="TextBox 3"/>
          <p:cNvSpPr txBox="1"/>
          <p:nvPr/>
        </p:nvSpPr>
        <p:spPr>
          <a:xfrm>
            <a:off x="571472" y="4000504"/>
            <a:ext cx="3500462" cy="2308324"/>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Metadata</a:t>
            </a:r>
            <a:r>
              <a:rPr lang="en-US" altLang="zh-CN" b="1"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 </a:t>
            </a:r>
          </a:p>
          <a:p>
            <a:r>
              <a:rPr lang="en-US" altLang="zh-CN" dirty="0" smtClean="0">
                <a:latin typeface="Times New Roman" panose="02020603050405020304" pitchFamily="18" charset="0"/>
                <a:cs typeface="Times New Roman" panose="02020603050405020304" pitchFamily="18" charset="0"/>
              </a:rPr>
              <a:t>     creation date/time; ownership,   </a:t>
            </a:r>
          </a:p>
          <a:p>
            <a:r>
              <a:rPr lang="en-US" altLang="zh-CN" dirty="0" smtClean="0">
                <a:latin typeface="Times New Roman" panose="02020603050405020304" pitchFamily="18" charset="0"/>
                <a:cs typeface="Times New Roman" panose="02020603050405020304" pitchFamily="18" charset="0"/>
              </a:rPr>
              <a:t>     size...</a:t>
            </a:r>
          </a:p>
          <a:p>
            <a:r>
              <a:rPr lang="en-US" altLang="zh-CN" b="1" dirty="0" smtClean="0">
                <a:latin typeface="Times New Roman" panose="02020603050405020304" pitchFamily="18" charset="0"/>
                <a:cs typeface="Times New Roman" panose="02020603050405020304" pitchFamily="18" charset="0"/>
              </a:rPr>
              <a:t>Attributes</a:t>
            </a:r>
            <a:r>
              <a:rPr lang="en-US" altLang="zh-CN" dirty="0" smtClean="0">
                <a:latin typeface="Times New Roman" panose="02020603050405020304" pitchFamily="18" charset="0"/>
                <a:cs typeface="Times New Roman" panose="02020603050405020304" pitchFamily="18" charset="0"/>
              </a:rPr>
              <a:t> –inferred:</a:t>
            </a:r>
          </a:p>
          <a:p>
            <a:r>
              <a:rPr lang="en-US" altLang="zh-CN" dirty="0" smtClean="0">
                <a:latin typeface="Times New Roman" panose="02020603050405020304" pitchFamily="18" charset="0"/>
                <a:cs typeface="Times New Roman" panose="02020603050405020304" pitchFamily="18" charset="0"/>
              </a:rPr>
              <a:t>     access patterns, content, </a:t>
            </a:r>
          </a:p>
          <a:p>
            <a:r>
              <a:rPr lang="en-US" altLang="zh-CN" dirty="0" smtClean="0">
                <a:latin typeface="Times New Roman" panose="02020603050405020304" pitchFamily="18" charset="0"/>
                <a:cs typeface="Times New Roman" panose="02020603050405020304" pitchFamily="18" charset="0"/>
              </a:rPr>
              <a:t>     indexes...</a:t>
            </a:r>
          </a:p>
          <a:p>
            <a:r>
              <a:rPr lang="en-US" altLang="zh-CN" b="1" dirty="0" smtClean="0">
                <a:latin typeface="Times New Roman" panose="02020603050405020304" pitchFamily="18" charset="0"/>
                <a:cs typeface="Times New Roman" panose="02020603050405020304" pitchFamily="18" charset="0"/>
              </a:rPr>
              <a:t>Attributes </a:t>
            </a:r>
            <a:r>
              <a:rPr lang="en-US" altLang="zh-CN" dirty="0" smtClean="0">
                <a:latin typeface="Times New Roman" panose="02020603050405020304" pitchFamily="18" charset="0"/>
                <a:cs typeface="Times New Roman" panose="02020603050405020304" pitchFamily="18" charset="0"/>
              </a:rPr>
              <a:t>–user supplied:</a:t>
            </a:r>
          </a:p>
          <a:p>
            <a:r>
              <a:rPr lang="en-US" altLang="zh-CN" dirty="0" smtClean="0">
                <a:latin typeface="Times New Roman" panose="02020603050405020304" pitchFamily="18" charset="0"/>
                <a:cs typeface="Times New Roman" panose="02020603050405020304" pitchFamily="18" charset="0"/>
              </a:rPr>
              <a:t>      retention, </a:t>
            </a:r>
            <a:r>
              <a:rPr lang="en-US" altLang="zh-CN" dirty="0" err="1" smtClean="0">
                <a:latin typeface="Times New Roman" panose="02020603050405020304" pitchFamily="18" charset="0"/>
                <a:cs typeface="Times New Roman" panose="02020603050405020304" pitchFamily="18" charset="0"/>
              </a:rPr>
              <a:t>QoS</a:t>
            </a: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19592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500042"/>
            <a:ext cx="8229600" cy="719138"/>
          </a:xfrm>
        </p:spPr>
        <p:txBody>
          <a:bodyPr/>
          <a:lstStyle/>
          <a:p>
            <a:r>
              <a:rPr lang="en-US" altLang="zh-CN" dirty="0" smtClean="0"/>
              <a:t>Block Access - Inodes</a:t>
            </a:r>
            <a:endParaRPr lang="zh-CN" altLang="en-US" dirty="0"/>
          </a:p>
        </p:txBody>
      </p:sp>
      <p:pic>
        <p:nvPicPr>
          <p:cNvPr id="59394" name="Picture 2"/>
          <p:cNvPicPr>
            <a:picLocks noChangeAspect="1" noChangeArrowheads="1"/>
          </p:cNvPicPr>
          <p:nvPr/>
        </p:nvPicPr>
        <p:blipFill>
          <a:blip r:embed="rId2"/>
          <a:srcRect/>
          <a:stretch>
            <a:fillRect/>
          </a:stretch>
        </p:blipFill>
        <p:spPr bwMode="auto">
          <a:xfrm>
            <a:off x="285750" y="1152525"/>
            <a:ext cx="8858250" cy="5705475"/>
          </a:xfrm>
          <a:prstGeom prst="rect">
            <a:avLst/>
          </a:prstGeom>
          <a:noFill/>
          <a:ln w="9525">
            <a:noFill/>
            <a:miter lim="800000"/>
            <a:headEnd/>
            <a:tailEnd/>
          </a:ln>
          <a:effectLst/>
        </p:spPr>
      </p:pic>
      <p:sp>
        <p:nvSpPr>
          <p:cNvPr id="3" name="内容占位符 2"/>
          <p:cNvSpPr>
            <a:spLocks noGrp="1"/>
          </p:cNvSpPr>
          <p:nvPr>
            <p:ph idx="1"/>
          </p:nvPr>
        </p:nvSpPr>
        <p:spPr>
          <a:xfrm>
            <a:off x="-32" y="1214422"/>
            <a:ext cx="7611794" cy="770897"/>
          </a:xfrm>
        </p:spPr>
        <p:txBody>
          <a:bodyPr>
            <a:normAutofit fontScale="92500"/>
          </a:bodyPr>
          <a:lstStyle/>
          <a:p>
            <a:pPr marL="0" indent="457200">
              <a:lnSpc>
                <a:spcPct val="120000"/>
              </a:lnSpc>
              <a:spcBef>
                <a:spcPts val="0"/>
              </a:spcBef>
              <a:buNone/>
            </a:pPr>
            <a:r>
              <a:rPr lang="en-US" altLang="zh-CN" sz="1800" dirty="0" smtClean="0"/>
              <a:t>The </a:t>
            </a:r>
            <a:r>
              <a:rPr lang="en-US" altLang="zh-CN" sz="1800" dirty="0" smtClean="0"/>
              <a:t>inode contains a few block numbers to ensure efficient access to </a:t>
            </a:r>
            <a:r>
              <a:rPr lang="en-US" altLang="zh-CN" sz="1800" dirty="0" smtClean="0">
                <a:solidFill>
                  <a:srgbClr val="FF0000"/>
                </a:solidFill>
              </a:rPr>
              <a:t>small files</a:t>
            </a:r>
            <a:r>
              <a:rPr lang="en-US" altLang="zh-CN" sz="1800" dirty="0" smtClean="0"/>
              <a:t>. Access to </a:t>
            </a:r>
            <a:r>
              <a:rPr lang="en-US" altLang="zh-CN" sz="1800" dirty="0" smtClean="0">
                <a:solidFill>
                  <a:srgbClr val="FF0000"/>
                </a:solidFill>
              </a:rPr>
              <a:t>larger files </a:t>
            </a:r>
            <a:r>
              <a:rPr lang="en-US" altLang="zh-CN" sz="1800" dirty="0" smtClean="0"/>
              <a:t>is provided via </a:t>
            </a:r>
            <a:r>
              <a:rPr lang="en-US" altLang="zh-CN" sz="1800" dirty="0" smtClean="0">
                <a:solidFill>
                  <a:srgbClr val="FF0000"/>
                </a:solidFill>
              </a:rPr>
              <a:t>indirect</a:t>
            </a:r>
            <a:r>
              <a:rPr lang="en-US" altLang="zh-CN" sz="1800" dirty="0" smtClean="0"/>
              <a:t> blocks that contain block </a:t>
            </a:r>
            <a:r>
              <a:rPr lang="en-US" altLang="zh-CN" sz="1800" dirty="0" smtClean="0"/>
              <a:t>numbers.</a:t>
            </a:r>
            <a:endParaRPr lang="zh-CN" altLang="en-US" dirty="0"/>
          </a:p>
        </p:txBody>
      </p:sp>
    </p:spTree>
    <p:extLst>
      <p:ext uri="{BB962C8B-B14F-4D97-AF65-F5344CB8AC3E}">
        <p14:creationId xmlns:p14="http://schemas.microsoft.com/office/powerpoint/2010/main" val="9617372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500042"/>
            <a:ext cx="8229600" cy="719138"/>
          </a:xfrm>
        </p:spPr>
        <p:txBody>
          <a:bodyPr/>
          <a:lstStyle/>
          <a:p>
            <a:r>
              <a:rPr lang="en-US" altLang="zh-CN" dirty="0" smtClean="0"/>
              <a:t>Block Access - Inodes</a:t>
            </a:r>
            <a:endParaRPr lang="zh-CN" altLang="en-US" dirty="0"/>
          </a:p>
        </p:txBody>
      </p:sp>
      <p:pic>
        <p:nvPicPr>
          <p:cNvPr id="60418" name="Picture 2"/>
          <p:cNvPicPr>
            <a:picLocks noChangeAspect="1" noChangeArrowheads="1"/>
          </p:cNvPicPr>
          <p:nvPr/>
        </p:nvPicPr>
        <p:blipFill>
          <a:blip r:embed="rId2"/>
          <a:srcRect/>
          <a:stretch>
            <a:fillRect/>
          </a:stretch>
        </p:blipFill>
        <p:spPr bwMode="auto">
          <a:xfrm>
            <a:off x="185769" y="1142984"/>
            <a:ext cx="8886825" cy="5629275"/>
          </a:xfrm>
          <a:prstGeom prst="rect">
            <a:avLst/>
          </a:prstGeom>
          <a:noFill/>
          <a:ln w="9525">
            <a:noFill/>
            <a:miter lim="800000"/>
            <a:headEnd/>
            <a:tailEnd/>
          </a:ln>
          <a:effectLst/>
        </p:spPr>
      </p:pic>
    </p:spTree>
    <p:extLst>
      <p:ext uri="{BB962C8B-B14F-4D97-AF65-F5344CB8AC3E}">
        <p14:creationId xmlns:p14="http://schemas.microsoft.com/office/powerpoint/2010/main" val="30818030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Inodes vs. Objects </a:t>
            </a:r>
            <a:endParaRPr lang="zh-CN" altLang="en-US" dirty="0"/>
          </a:p>
        </p:txBody>
      </p:sp>
      <p:pic>
        <p:nvPicPr>
          <p:cNvPr id="61442" name="Picture 2"/>
          <p:cNvPicPr>
            <a:picLocks noChangeAspect="1" noChangeArrowheads="1"/>
          </p:cNvPicPr>
          <p:nvPr/>
        </p:nvPicPr>
        <p:blipFill>
          <a:blip r:embed="rId2"/>
          <a:srcRect/>
          <a:stretch>
            <a:fillRect/>
          </a:stretch>
        </p:blipFill>
        <p:spPr bwMode="auto">
          <a:xfrm>
            <a:off x="857224" y="1214422"/>
            <a:ext cx="7072362" cy="4978503"/>
          </a:xfrm>
          <a:prstGeom prst="rect">
            <a:avLst/>
          </a:prstGeom>
          <a:noFill/>
          <a:ln w="9525">
            <a:noFill/>
            <a:miter lim="800000"/>
            <a:headEnd/>
            <a:tailEnd/>
          </a:ln>
          <a:effectLst/>
        </p:spPr>
      </p:pic>
    </p:spTree>
    <p:extLst>
      <p:ext uri="{BB962C8B-B14F-4D97-AF65-F5344CB8AC3E}">
        <p14:creationId xmlns:p14="http://schemas.microsoft.com/office/powerpoint/2010/main" val="12823362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dirty="0" smtClean="0"/>
              <a:t>ANSI T10 OSD SCSI Targets </a:t>
            </a:r>
            <a:endParaRPr lang="zh-CN" altLang="en-US" dirty="0"/>
          </a:p>
        </p:txBody>
      </p:sp>
      <p:pic>
        <p:nvPicPr>
          <p:cNvPr id="69634" name="Picture 2"/>
          <p:cNvPicPr>
            <a:picLocks noChangeAspect="1" noChangeArrowheads="1"/>
          </p:cNvPicPr>
          <p:nvPr/>
        </p:nvPicPr>
        <p:blipFill>
          <a:blip r:embed="rId2"/>
          <a:srcRect/>
          <a:stretch>
            <a:fillRect/>
          </a:stretch>
        </p:blipFill>
        <p:spPr bwMode="auto">
          <a:xfrm>
            <a:off x="285720" y="1571612"/>
            <a:ext cx="8315325" cy="4400550"/>
          </a:xfrm>
          <a:prstGeom prst="rect">
            <a:avLst/>
          </a:prstGeom>
          <a:noFill/>
          <a:ln w="9525">
            <a:noFill/>
            <a:miter lim="800000"/>
            <a:headEnd/>
            <a:tailEnd/>
          </a:ln>
          <a:effectLst/>
        </p:spPr>
      </p:pic>
    </p:spTree>
    <p:extLst>
      <p:ext uri="{BB962C8B-B14F-4D97-AF65-F5344CB8AC3E}">
        <p14:creationId xmlns:p14="http://schemas.microsoft.com/office/powerpoint/2010/main" val="35703540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SCSI Standards Architecture </a:t>
            </a:r>
            <a:endParaRPr lang="zh-CN" altLang="en-US" dirty="0"/>
          </a:p>
        </p:txBody>
      </p:sp>
      <p:pic>
        <p:nvPicPr>
          <p:cNvPr id="70658" name="Picture 2"/>
          <p:cNvPicPr>
            <a:picLocks noChangeAspect="1" noChangeArrowheads="1"/>
          </p:cNvPicPr>
          <p:nvPr/>
        </p:nvPicPr>
        <p:blipFill>
          <a:blip r:embed="rId2"/>
          <a:srcRect/>
          <a:stretch>
            <a:fillRect/>
          </a:stretch>
        </p:blipFill>
        <p:spPr bwMode="auto">
          <a:xfrm>
            <a:off x="928662" y="1571612"/>
            <a:ext cx="7172325" cy="4572000"/>
          </a:xfrm>
          <a:prstGeom prst="rect">
            <a:avLst/>
          </a:prstGeom>
          <a:noFill/>
          <a:ln w="9525">
            <a:noFill/>
            <a:miter lim="800000"/>
            <a:headEnd/>
            <a:tailEnd/>
          </a:ln>
          <a:effectLst/>
        </p:spPr>
      </p:pic>
    </p:spTree>
    <p:extLst>
      <p:ext uri="{BB962C8B-B14F-4D97-AF65-F5344CB8AC3E}">
        <p14:creationId xmlns:p14="http://schemas.microsoft.com/office/powerpoint/2010/main" val="3355728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课程计划</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281434446"/>
              </p:ext>
            </p:extLst>
          </p:nvPr>
        </p:nvGraphicFramePr>
        <p:xfrm>
          <a:off x="720000" y="1332000"/>
          <a:ext cx="7920000" cy="5400000"/>
        </p:xfrm>
        <a:graphic>
          <a:graphicData uri="http://schemas.openxmlformats.org/drawingml/2006/table">
            <a:tbl>
              <a:tblPr bandRow="1">
                <a:tableStyleId>{5C22544A-7EE6-4342-B048-85BDC9FD1C3A}</a:tableStyleId>
              </a:tblPr>
              <a:tblGrid>
                <a:gridCol w="540000"/>
                <a:gridCol w="6300000"/>
                <a:gridCol w="1080000"/>
              </a:tblGrid>
              <a:tr h="337500">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课程总体介绍</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11-09</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r>
              <a:tr h="337500">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基础环境与技术讲解</a:t>
                      </a:r>
                      <a:endParaRPr lang="zh-CN" altLang="en-US" sz="1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11-11</a:t>
                      </a:r>
                      <a:endParaRPr lang="zh-CN" altLang="en-US" sz="1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tc>
              </a:tr>
              <a:tr h="337500">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400" dirty="0">
                        <a:solidFill>
                          <a:schemeClr val="accent6"/>
                        </a:solidFill>
                        <a:latin typeface="Times New Roman" panose="02020603050405020304" pitchFamily="18" charset="0"/>
                        <a:ea typeface="黑体" panose="02010609060101010101" pitchFamily="49" charset="-122"/>
                        <a:cs typeface="Times New Roman" panose="02020603050405020304" pitchFamily="18" charset="0"/>
                      </a:endParaRPr>
                    </a:p>
                  </a:txBody>
                  <a:tcPr/>
                </a:tc>
                <a:tc rowSpan="2">
                  <a:txBody>
                    <a:bodyPr/>
                    <a:lstStyle/>
                    <a:p>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虚拟化、容器技术</a:t>
                      </a:r>
                      <a:endParaRPr lang="zh-CN" altLang="en-US" sz="1400" dirty="0">
                        <a:solidFill>
                          <a:schemeClr val="accent6"/>
                        </a:solidFill>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11-16</a:t>
                      </a:r>
                      <a:endParaRPr lang="zh-CN" altLang="en-US" sz="1400" dirty="0">
                        <a:solidFill>
                          <a:schemeClr val="accent6"/>
                        </a:solidFill>
                        <a:latin typeface="Times New Roman" panose="02020603050405020304" pitchFamily="18" charset="0"/>
                        <a:ea typeface="黑体" panose="02010609060101010101" pitchFamily="49" charset="-122"/>
                        <a:cs typeface="Times New Roman" panose="02020603050405020304" pitchFamily="18" charset="0"/>
                      </a:endParaRPr>
                    </a:p>
                  </a:txBody>
                  <a:tcPr/>
                </a:tc>
              </a:tr>
              <a:tr h="337500">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400" dirty="0">
                        <a:solidFill>
                          <a:schemeClr val="accent6"/>
                        </a:solidFill>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11-18</a:t>
                      </a:r>
                      <a:endParaRPr lang="zh-CN" altLang="en-US" sz="1400" dirty="0">
                        <a:solidFill>
                          <a:schemeClr val="accent6"/>
                        </a:solidFill>
                        <a:latin typeface="Times New Roman" panose="02020603050405020304" pitchFamily="18" charset="0"/>
                        <a:ea typeface="黑体" panose="02010609060101010101" pitchFamily="49" charset="-122"/>
                        <a:cs typeface="Times New Roman" panose="02020603050405020304" pitchFamily="18" charset="0"/>
                      </a:endParaRPr>
                    </a:p>
                  </a:txBody>
                  <a:tcPr/>
                </a:tc>
              </a:tr>
              <a:tr h="337500">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solidFill>
                      <a:schemeClr val="accent6">
                        <a:lumMod val="40000"/>
                        <a:lumOff val="60000"/>
                      </a:schemeClr>
                    </a:solidFill>
                  </a:tcPr>
                </a:tc>
                <a:tc>
                  <a:txBody>
                    <a:bodyPr/>
                    <a:lstStyle/>
                    <a:p>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分布式对象存储技术</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solidFill>
                      <a:schemeClr val="accent6">
                        <a:lumMod val="40000"/>
                        <a:lumOff val="60000"/>
                      </a:schemeClr>
                    </a:solidFill>
                  </a:tcPr>
                </a:tc>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11-23</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solidFill>
                      <a:schemeClr val="accent6">
                        <a:lumMod val="40000"/>
                        <a:lumOff val="60000"/>
                      </a:schemeClr>
                    </a:solidFill>
                  </a:tcPr>
                </a:tc>
              </a:tr>
              <a:tr h="337500">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软件定义网络技术</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11-25</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r>
              <a:tr h="337500">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7</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rowSpan="4">
                  <a:txBody>
                    <a:bodyPr/>
                    <a:lstStyle/>
                    <a:p>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论文讨论</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11-30</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r>
              <a:tr h="337500">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8</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12-02</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r>
              <a:tr h="337500">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9</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12-07</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r>
              <a:tr h="337500">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10</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12-09</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r>
              <a:tr h="337500">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11</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rowSpan="4">
                  <a:txBody>
                    <a:bodyPr/>
                    <a:lstStyle/>
                    <a:p>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实验讲解、操作、问题分析、课后实践</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12-14</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r>
              <a:tr h="337500">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12</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12-16</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r>
              <a:tr h="337500">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13</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12-21</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r>
              <a:tr h="337500">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14</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12-23</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r>
              <a:tr h="337500">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15</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rowSpan="2">
                  <a:txBody>
                    <a:bodyPr/>
                    <a:lstStyle/>
                    <a:p>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完成实验，课程总结，编写报告</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12-28</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r>
              <a:tr h="337500">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16</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12-30</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r>
            </a:tbl>
          </a:graphicData>
        </a:graphic>
      </p:graphicFrame>
      <p:sp>
        <p:nvSpPr>
          <p:cNvPr id="3" name="右箭头 2"/>
          <p:cNvSpPr/>
          <p:nvPr/>
        </p:nvSpPr>
        <p:spPr>
          <a:xfrm>
            <a:off x="360000" y="2700000"/>
            <a:ext cx="360000" cy="3600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84306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Object Autonomy</a:t>
            </a:r>
            <a:endParaRPr lang="zh-CN" altLang="en-US" dirty="0"/>
          </a:p>
        </p:txBody>
      </p:sp>
      <p:pic>
        <p:nvPicPr>
          <p:cNvPr id="62466" name="Picture 2"/>
          <p:cNvPicPr>
            <a:picLocks noChangeAspect="1" noChangeArrowheads="1"/>
          </p:cNvPicPr>
          <p:nvPr/>
        </p:nvPicPr>
        <p:blipFill>
          <a:blip r:embed="rId2"/>
          <a:srcRect/>
          <a:stretch>
            <a:fillRect/>
          </a:stretch>
        </p:blipFill>
        <p:spPr bwMode="auto">
          <a:xfrm>
            <a:off x="285719" y="1357298"/>
            <a:ext cx="4318697" cy="4929222"/>
          </a:xfrm>
          <a:prstGeom prst="rect">
            <a:avLst/>
          </a:prstGeom>
          <a:noFill/>
          <a:ln w="9525">
            <a:noFill/>
            <a:miter lim="800000"/>
            <a:headEnd/>
            <a:tailEnd/>
          </a:ln>
          <a:effectLst/>
        </p:spPr>
      </p:pic>
      <p:sp>
        <p:nvSpPr>
          <p:cNvPr id="5" name="TextBox 4"/>
          <p:cNvSpPr txBox="1"/>
          <p:nvPr/>
        </p:nvSpPr>
        <p:spPr>
          <a:xfrm>
            <a:off x="4679837" y="1598914"/>
            <a:ext cx="4249881" cy="4801314"/>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Storage becomes autonomous:</a:t>
            </a:r>
          </a:p>
          <a:p>
            <a:r>
              <a:rPr lang="en-US" altLang="zh-CN" dirty="0" smtClean="0">
                <a:latin typeface="Times New Roman" panose="02020603050405020304" pitchFamily="18" charset="0"/>
                <a:cs typeface="Times New Roman" panose="02020603050405020304" pitchFamily="18" charset="0"/>
              </a:rPr>
              <a:t>–capacity planning</a:t>
            </a:r>
          </a:p>
          <a:p>
            <a:r>
              <a:rPr lang="en-US" altLang="zh-CN" dirty="0" smtClean="0">
                <a:latin typeface="Times New Roman" panose="02020603050405020304" pitchFamily="18" charset="0"/>
                <a:cs typeface="Times New Roman" panose="02020603050405020304" pitchFamily="18" charset="0"/>
              </a:rPr>
              <a:t>–load balancing</a:t>
            </a:r>
          </a:p>
          <a:p>
            <a:r>
              <a:rPr lang="en-US" altLang="zh-CN" dirty="0" smtClean="0">
                <a:latin typeface="Times New Roman" panose="02020603050405020304" pitchFamily="18" charset="0"/>
                <a:cs typeface="Times New Roman" panose="02020603050405020304" pitchFamily="18" charset="0"/>
              </a:rPr>
              <a:t>–backup</a:t>
            </a:r>
          </a:p>
          <a:p>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QoS</a:t>
            </a:r>
            <a:r>
              <a:rPr lang="en-US" altLang="zh-CN" dirty="0" smtClean="0">
                <a:latin typeface="Times New Roman" panose="02020603050405020304" pitchFamily="18" charset="0"/>
                <a:cs typeface="Times New Roman" panose="02020603050405020304" pitchFamily="18" charset="0"/>
              </a:rPr>
              <a:t>, SLAs</a:t>
            </a:r>
          </a:p>
          <a:p>
            <a:r>
              <a:rPr lang="en-US" altLang="zh-CN" dirty="0" smtClean="0">
                <a:latin typeface="Times New Roman" panose="02020603050405020304" pitchFamily="18" charset="0"/>
                <a:cs typeface="Times New Roman" panose="02020603050405020304" pitchFamily="18" charset="0"/>
              </a:rPr>
              <a:t>–understand data/object grouping</a:t>
            </a:r>
          </a:p>
          <a:p>
            <a:r>
              <a:rPr lang="en-US" altLang="zh-CN" dirty="0" smtClean="0">
                <a:latin typeface="Times New Roman" panose="02020603050405020304" pitchFamily="18" charset="0"/>
                <a:cs typeface="Times New Roman" panose="02020603050405020304" pitchFamily="18" charset="0"/>
              </a:rPr>
              <a:t>–aggressive pre-fetching</a:t>
            </a:r>
          </a:p>
          <a:p>
            <a:r>
              <a:rPr lang="en-US" altLang="zh-CN" dirty="0" smtClean="0">
                <a:latin typeface="Times New Roman" panose="02020603050405020304" pitchFamily="18" charset="0"/>
                <a:cs typeface="Times New Roman" panose="02020603050405020304" pitchFamily="18" charset="0"/>
              </a:rPr>
              <a:t>–thin provisioning</a:t>
            </a:r>
          </a:p>
          <a:p>
            <a:r>
              <a:rPr lang="en-US" altLang="zh-CN" dirty="0" smtClean="0">
                <a:latin typeface="Times New Roman" panose="02020603050405020304" pitchFamily="18" charset="0"/>
                <a:cs typeface="Times New Roman" panose="02020603050405020304" pitchFamily="18" charset="0"/>
              </a:rPr>
              <a:t>–search</a:t>
            </a:r>
          </a:p>
          <a:p>
            <a:r>
              <a:rPr lang="en-US" altLang="zh-CN" dirty="0" smtClean="0">
                <a:latin typeface="Times New Roman" panose="02020603050405020304" pitchFamily="18" charset="0"/>
                <a:cs typeface="Times New Roman" panose="02020603050405020304" pitchFamily="18" charset="0"/>
              </a:rPr>
              <a:t>–compression/de-duplication/encryption</a:t>
            </a:r>
          </a:p>
          <a:p>
            <a:r>
              <a:rPr lang="en-US" altLang="zh-CN" dirty="0" smtClean="0">
                <a:latin typeface="Times New Roman" panose="02020603050405020304" pitchFamily="18" charset="0"/>
                <a:cs typeface="Times New Roman" panose="02020603050405020304" pitchFamily="18" charset="0"/>
              </a:rPr>
              <a:t>–strong security</a:t>
            </a:r>
          </a:p>
          <a:p>
            <a:r>
              <a:rPr lang="en-US" altLang="zh-CN" dirty="0" smtClean="0">
                <a:latin typeface="Times New Roman" panose="02020603050405020304" pitchFamily="18" charset="0"/>
                <a:cs typeface="Times New Roman" panose="02020603050405020304" pitchFamily="18" charset="0"/>
              </a:rPr>
              <a:t>–compliance/retention/secure delete</a:t>
            </a:r>
          </a:p>
          <a:p>
            <a:r>
              <a:rPr lang="en-US" altLang="zh-CN" dirty="0" smtClean="0">
                <a:latin typeface="Times New Roman" panose="02020603050405020304" pitchFamily="18" charset="0"/>
                <a:cs typeface="Times New Roman" panose="02020603050405020304" pitchFamily="18" charset="0"/>
              </a:rPr>
              <a:t>–availability/replication</a:t>
            </a:r>
          </a:p>
          <a:p>
            <a:r>
              <a:rPr lang="en-US" altLang="zh-CN" dirty="0" smtClean="0">
                <a:latin typeface="Times New Roman" panose="02020603050405020304" pitchFamily="18" charset="0"/>
                <a:cs typeface="Times New Roman" panose="02020603050405020304" pitchFamily="18" charset="0"/>
              </a:rPr>
              <a:t>–audit</a:t>
            </a:r>
          </a:p>
          <a:p>
            <a:r>
              <a:rPr lang="en-US" altLang="zh-CN" b="1" dirty="0" smtClean="0">
                <a:latin typeface="Times New Roman" panose="02020603050405020304" pitchFamily="18" charset="0"/>
                <a:cs typeface="Times New Roman" panose="02020603050405020304" pitchFamily="18" charset="0"/>
              </a:rPr>
              <a:t>    .</a:t>
            </a:r>
          </a:p>
          <a:p>
            <a:r>
              <a:rPr lang="en-US" altLang="zh-CN" b="1" dirty="0" smtClean="0">
                <a:latin typeface="Times New Roman" panose="02020603050405020304" pitchFamily="18" charset="0"/>
                <a:cs typeface="Times New Roman" panose="02020603050405020304" pitchFamily="18" charset="0"/>
              </a:rPr>
              <a:t>    .</a:t>
            </a:r>
          </a:p>
          <a:p>
            <a:r>
              <a:rPr lang="en-US" altLang="zh-CN" b="1" dirty="0" smtClean="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21264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571480"/>
            <a:ext cx="8229600" cy="857256"/>
          </a:xfrm>
        </p:spPr>
        <p:txBody>
          <a:bodyPr>
            <a:normAutofit fontScale="90000"/>
          </a:bodyPr>
          <a:lstStyle/>
          <a:p>
            <a:r>
              <a:rPr lang="en-US" altLang="zh-CN" dirty="0" smtClean="0"/>
              <a:t>Data Sharing</a:t>
            </a:r>
            <a:br>
              <a:rPr lang="en-US" altLang="zh-CN" dirty="0" smtClean="0"/>
            </a:br>
            <a:r>
              <a:rPr lang="en-US" altLang="zh-CN" sz="2800" b="0" dirty="0" smtClean="0">
                <a:solidFill>
                  <a:schemeClr val="bg1">
                    <a:lumMod val="60000"/>
                    <a:lumOff val="40000"/>
                  </a:schemeClr>
                </a:solidFill>
                <a:effectLst/>
              </a:rPr>
              <a:t>Homogeneous/Heterogeneous</a:t>
            </a:r>
            <a:endParaRPr lang="zh-CN" altLang="en-US" sz="2800" b="0" dirty="0">
              <a:solidFill>
                <a:schemeClr val="bg1">
                  <a:lumMod val="60000"/>
                  <a:lumOff val="40000"/>
                </a:schemeClr>
              </a:solidFill>
              <a:effectLst/>
            </a:endParaRPr>
          </a:p>
        </p:txBody>
      </p:sp>
      <p:pic>
        <p:nvPicPr>
          <p:cNvPr id="63490" name="Picture 2"/>
          <p:cNvPicPr>
            <a:picLocks noChangeAspect="1" noChangeArrowheads="1"/>
          </p:cNvPicPr>
          <p:nvPr/>
        </p:nvPicPr>
        <p:blipFill>
          <a:blip r:embed="rId2"/>
          <a:srcRect/>
          <a:stretch>
            <a:fillRect/>
          </a:stretch>
        </p:blipFill>
        <p:spPr bwMode="auto">
          <a:xfrm>
            <a:off x="252413" y="1609746"/>
            <a:ext cx="8639175" cy="4819650"/>
          </a:xfrm>
          <a:prstGeom prst="rect">
            <a:avLst/>
          </a:prstGeom>
          <a:noFill/>
          <a:ln w="9525">
            <a:noFill/>
            <a:miter lim="800000"/>
            <a:headEnd/>
            <a:tailEnd/>
          </a:ln>
          <a:effectLst/>
        </p:spPr>
      </p:pic>
    </p:spTree>
    <p:extLst>
      <p:ext uri="{BB962C8B-B14F-4D97-AF65-F5344CB8AC3E}">
        <p14:creationId xmlns:p14="http://schemas.microsoft.com/office/powerpoint/2010/main" val="36290650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4366" y="571480"/>
            <a:ext cx="8229600" cy="857256"/>
          </a:xfrm>
        </p:spPr>
        <p:txBody>
          <a:bodyPr>
            <a:normAutofit fontScale="90000"/>
          </a:bodyPr>
          <a:lstStyle/>
          <a:p>
            <a:r>
              <a:rPr lang="en-US" altLang="zh-CN" dirty="0" smtClean="0"/>
              <a:t>Data Migration - ILM</a:t>
            </a:r>
            <a:br>
              <a:rPr lang="en-US" altLang="zh-CN" dirty="0" smtClean="0"/>
            </a:br>
            <a:r>
              <a:rPr lang="en-US" altLang="zh-CN" sz="2800" b="0" dirty="0" smtClean="0">
                <a:solidFill>
                  <a:schemeClr val="bg1">
                    <a:lumMod val="60000"/>
                    <a:lumOff val="40000"/>
                  </a:schemeClr>
                </a:solidFill>
                <a:effectLst/>
              </a:rPr>
              <a:t>Homogeneous/Heterogeneous</a:t>
            </a:r>
            <a:endParaRPr lang="zh-CN" altLang="en-US" sz="2800" b="0" dirty="0">
              <a:solidFill>
                <a:schemeClr val="bg1">
                  <a:lumMod val="60000"/>
                  <a:lumOff val="40000"/>
                </a:schemeClr>
              </a:solidFill>
              <a:effectLst/>
            </a:endParaRPr>
          </a:p>
        </p:txBody>
      </p:sp>
      <p:pic>
        <p:nvPicPr>
          <p:cNvPr id="64514" name="Picture 2"/>
          <p:cNvPicPr>
            <a:picLocks noChangeAspect="1" noChangeArrowheads="1"/>
          </p:cNvPicPr>
          <p:nvPr/>
        </p:nvPicPr>
        <p:blipFill>
          <a:blip r:embed="rId2"/>
          <a:srcRect/>
          <a:stretch>
            <a:fillRect/>
          </a:stretch>
        </p:blipFill>
        <p:spPr bwMode="auto">
          <a:xfrm>
            <a:off x="285720" y="1714488"/>
            <a:ext cx="8553450" cy="4505325"/>
          </a:xfrm>
          <a:prstGeom prst="rect">
            <a:avLst/>
          </a:prstGeom>
          <a:noFill/>
          <a:ln w="9525">
            <a:noFill/>
            <a:miter lim="800000"/>
            <a:headEnd/>
            <a:tailEnd/>
          </a:ln>
          <a:effectLst/>
        </p:spPr>
      </p:pic>
    </p:spTree>
    <p:extLst>
      <p:ext uri="{BB962C8B-B14F-4D97-AF65-F5344CB8AC3E}">
        <p14:creationId xmlns:p14="http://schemas.microsoft.com/office/powerpoint/2010/main" val="6623109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Additional Layer of Security</a:t>
            </a:r>
            <a:endParaRPr lang="zh-CN" altLang="en-US" dirty="0"/>
          </a:p>
        </p:txBody>
      </p:sp>
      <p:pic>
        <p:nvPicPr>
          <p:cNvPr id="65538" name="Picture 2"/>
          <p:cNvPicPr>
            <a:picLocks noChangeAspect="1" noChangeArrowheads="1"/>
          </p:cNvPicPr>
          <p:nvPr/>
        </p:nvPicPr>
        <p:blipFill>
          <a:blip r:embed="rId2"/>
          <a:srcRect/>
          <a:stretch>
            <a:fillRect/>
          </a:stretch>
        </p:blipFill>
        <p:spPr bwMode="auto">
          <a:xfrm>
            <a:off x="428596" y="1500174"/>
            <a:ext cx="6153150" cy="5010150"/>
          </a:xfrm>
          <a:prstGeom prst="rect">
            <a:avLst/>
          </a:prstGeom>
          <a:noFill/>
          <a:ln w="9525">
            <a:noFill/>
            <a:miter lim="800000"/>
            <a:headEnd/>
            <a:tailEnd/>
          </a:ln>
          <a:effectLst/>
        </p:spPr>
      </p:pic>
      <p:sp>
        <p:nvSpPr>
          <p:cNvPr id="8" name="TextBox 7"/>
          <p:cNvSpPr txBox="1"/>
          <p:nvPr/>
        </p:nvSpPr>
        <p:spPr>
          <a:xfrm>
            <a:off x="6104238" y="3683691"/>
            <a:ext cx="2734962" cy="2123658"/>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Strong </a:t>
            </a:r>
            <a:r>
              <a:rPr lang="en-US" altLang="zh-CN" sz="2000" dirty="0" smtClean="0">
                <a:latin typeface="Times New Roman" panose="02020603050405020304" pitchFamily="18" charset="0"/>
                <a:cs typeface="Times New Roman" panose="02020603050405020304" pitchFamily="18" charset="0"/>
              </a:rPr>
              <a:t>security via external </a:t>
            </a:r>
            <a:r>
              <a:rPr lang="en-US" altLang="zh-CN" sz="2000" dirty="0" smtClean="0">
                <a:latin typeface="Times New Roman" panose="02020603050405020304" pitchFamily="18" charset="0"/>
                <a:cs typeface="Times New Roman" panose="02020603050405020304" pitchFamily="18" charset="0"/>
              </a:rPr>
              <a:t>service</a:t>
            </a:r>
          </a:p>
          <a:p>
            <a:pPr marL="800100" lvl="1" indent="-342900">
              <a:buFont typeface="Arial" panose="020B0604020202020204" pitchFamily="34" charset="0"/>
              <a:buChar char="•"/>
            </a:pPr>
            <a:r>
              <a:rPr lang="en-US" altLang="zh-CN" dirty="0" smtClean="0">
                <a:latin typeface="Times New Roman" panose="02020603050405020304" pitchFamily="18" charset="0"/>
                <a:cs typeface="Times New Roman" panose="02020603050405020304" pitchFamily="18" charset="0"/>
              </a:rPr>
              <a:t>Authentication</a:t>
            </a:r>
          </a:p>
          <a:p>
            <a:pPr marL="800100" lvl="1" indent="-342900">
              <a:buFont typeface="Arial" panose="020B0604020202020204" pitchFamily="34" charset="0"/>
              <a:buChar char="•"/>
            </a:pPr>
            <a:r>
              <a:rPr lang="en-US" altLang="zh-CN" dirty="0" smtClean="0">
                <a:latin typeface="Times New Roman" panose="02020603050405020304" pitchFamily="18" charset="0"/>
                <a:cs typeface="Times New Roman" panose="02020603050405020304" pitchFamily="18" charset="0"/>
              </a:rPr>
              <a:t>Authorization</a:t>
            </a:r>
          </a:p>
          <a:p>
            <a:pPr marL="800100" lvl="1" indent="-342900">
              <a:buFont typeface="Arial" panose="020B0604020202020204" pitchFamily="34" charset="0"/>
              <a:buChar char="•"/>
            </a:pPr>
            <a:r>
              <a:rPr lang="en-US" altLang="zh-CN" dirty="0" smtClean="0">
                <a:latin typeface="Times New Roman" panose="02020603050405020304" pitchFamily="18" charset="0"/>
                <a:cs typeface="Times New Roman" panose="02020603050405020304" pitchFamily="18" charset="0"/>
              </a:rPr>
              <a:t>NIS</a:t>
            </a:r>
            <a:r>
              <a:rPr lang="en-US" altLang="zh-CN" dirty="0" smtClean="0">
                <a:latin typeface="Times New Roman" panose="02020603050405020304" pitchFamily="18" charset="0"/>
                <a:cs typeface="Times New Roman" panose="02020603050405020304" pitchFamily="18" charset="0"/>
              </a:rPr>
              <a:t>, LDAP....</a:t>
            </a:r>
          </a:p>
          <a:p>
            <a:pPr marL="342900" indent="-342900">
              <a:buFont typeface="Arial" panose="020B0604020202020204" pitchFamily="34" charset="0"/>
              <a:buChar char="•"/>
            </a:pPr>
            <a:r>
              <a:rPr lang="en-US" altLang="zh-CN" sz="2000" dirty="0" smtClean="0">
                <a:latin typeface="Times New Roman" panose="02020603050405020304" pitchFamily="18" charset="0"/>
                <a:cs typeface="Times New Roman" panose="02020603050405020304" pitchFamily="18" charset="0"/>
              </a:rPr>
              <a:t>Fine granularity</a:t>
            </a:r>
          </a:p>
          <a:p>
            <a:pPr marL="800100" lvl="1" indent="-342900">
              <a:buFont typeface="Arial" panose="020B0604020202020204" pitchFamily="34" charset="0"/>
              <a:buChar char="•"/>
            </a:pPr>
            <a:r>
              <a:rPr lang="en-US" altLang="zh-CN" dirty="0" smtClean="0">
                <a:latin typeface="Times New Roman" panose="02020603050405020304" pitchFamily="18" charset="0"/>
                <a:cs typeface="Times New Roman" panose="02020603050405020304" pitchFamily="18" charset="0"/>
              </a:rPr>
              <a:t>Per </a:t>
            </a:r>
            <a:r>
              <a:rPr lang="en-US" altLang="zh-CN" dirty="0">
                <a:latin typeface="Times New Roman" panose="02020603050405020304" pitchFamily="18" charset="0"/>
                <a:cs typeface="Times New Roman" panose="02020603050405020304" pitchFamily="18" charset="0"/>
              </a:rPr>
              <a:t>object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21814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Living in a Flat Namespace</a:t>
            </a:r>
            <a:endParaRPr lang="zh-CN" altLang="en-US" dirty="0"/>
          </a:p>
        </p:txBody>
      </p:sp>
      <p:pic>
        <p:nvPicPr>
          <p:cNvPr id="66562" name="Picture 2"/>
          <p:cNvPicPr>
            <a:picLocks noChangeAspect="1" noChangeArrowheads="1"/>
          </p:cNvPicPr>
          <p:nvPr/>
        </p:nvPicPr>
        <p:blipFill>
          <a:blip r:embed="rId3"/>
          <a:srcRect/>
          <a:stretch>
            <a:fillRect/>
          </a:stretch>
        </p:blipFill>
        <p:spPr bwMode="auto">
          <a:xfrm>
            <a:off x="1214414" y="1482141"/>
            <a:ext cx="6715172" cy="4661503"/>
          </a:xfrm>
          <a:prstGeom prst="rect">
            <a:avLst/>
          </a:prstGeom>
          <a:noFill/>
          <a:ln w="9525">
            <a:noFill/>
            <a:miter lim="800000"/>
            <a:headEnd/>
            <a:tailEnd/>
          </a:ln>
          <a:effectLst/>
        </p:spPr>
      </p:pic>
    </p:spTree>
    <p:extLst>
      <p:ext uri="{BB962C8B-B14F-4D97-AF65-F5344CB8AC3E}">
        <p14:creationId xmlns:p14="http://schemas.microsoft.com/office/powerpoint/2010/main" val="25907926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571480"/>
            <a:ext cx="8501122" cy="719138"/>
          </a:xfrm>
        </p:spPr>
        <p:txBody>
          <a:bodyPr/>
          <a:lstStyle/>
          <a:p>
            <a:pPr algn="l"/>
            <a:r>
              <a:rPr lang="en-US" altLang="zh-CN" dirty="0" smtClean="0"/>
              <a:t>Virtual View / Virtual File Systems</a:t>
            </a:r>
            <a:endParaRPr lang="zh-CN" altLang="en-US" dirty="0"/>
          </a:p>
        </p:txBody>
      </p:sp>
      <p:pic>
        <p:nvPicPr>
          <p:cNvPr id="68610" name="Picture 2"/>
          <p:cNvPicPr>
            <a:picLocks noChangeAspect="1" noChangeArrowheads="1"/>
          </p:cNvPicPr>
          <p:nvPr/>
        </p:nvPicPr>
        <p:blipFill>
          <a:blip r:embed="rId2"/>
          <a:srcRect/>
          <a:stretch>
            <a:fillRect/>
          </a:stretch>
        </p:blipFill>
        <p:spPr bwMode="auto">
          <a:xfrm>
            <a:off x="71406" y="1485920"/>
            <a:ext cx="8905875" cy="4800600"/>
          </a:xfrm>
          <a:prstGeom prst="rect">
            <a:avLst/>
          </a:prstGeom>
          <a:noFill/>
          <a:ln w="9525">
            <a:noFill/>
            <a:miter lim="800000"/>
            <a:headEnd/>
            <a:tailEnd/>
          </a:ln>
          <a:effectLst/>
        </p:spPr>
      </p:pic>
    </p:spTree>
    <p:extLst>
      <p:ext uri="{BB962C8B-B14F-4D97-AF65-F5344CB8AC3E}">
        <p14:creationId xmlns:p14="http://schemas.microsoft.com/office/powerpoint/2010/main" val="40590984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928670"/>
            <a:ext cx="8858280" cy="1714512"/>
          </a:xfrm>
        </p:spPr>
        <p:txBody>
          <a:bodyPr/>
          <a:lstStyle/>
          <a:p>
            <a:r>
              <a:rPr lang="en-US" altLang="zh-CN" sz="4800" dirty="0" smtClean="0"/>
              <a:t>The First Generation of</a:t>
            </a:r>
            <a:br>
              <a:rPr lang="en-US" altLang="zh-CN" sz="4800" dirty="0" smtClean="0"/>
            </a:br>
            <a:r>
              <a:rPr lang="en-US" altLang="zh-CN" sz="4800" dirty="0" smtClean="0"/>
              <a:t> Object Storage</a:t>
            </a:r>
            <a:endParaRPr lang="zh-CN" altLang="en-US" sz="4800" dirty="0"/>
          </a:p>
        </p:txBody>
      </p:sp>
      <p:grpSp>
        <p:nvGrpSpPr>
          <p:cNvPr id="3" name="组合 2"/>
          <p:cNvGrpSpPr/>
          <p:nvPr/>
        </p:nvGrpSpPr>
        <p:grpSpPr>
          <a:xfrm>
            <a:off x="357158" y="2714621"/>
            <a:ext cx="7929618" cy="3671910"/>
            <a:chOff x="357158" y="2071679"/>
            <a:chExt cx="7929618" cy="3671910"/>
          </a:xfrm>
        </p:grpSpPr>
        <p:pic>
          <p:nvPicPr>
            <p:cNvPr id="4" name="Picture 2"/>
            <p:cNvPicPr>
              <a:picLocks noChangeAspect="1" noChangeArrowheads="1"/>
            </p:cNvPicPr>
            <p:nvPr/>
          </p:nvPicPr>
          <p:blipFill>
            <a:blip r:embed="rId2"/>
            <a:srcRect/>
            <a:stretch>
              <a:fillRect/>
            </a:stretch>
          </p:blipFill>
          <p:spPr bwMode="auto">
            <a:xfrm>
              <a:off x="357158" y="2071679"/>
              <a:ext cx="7929618" cy="3545136"/>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3214678" y="5429264"/>
              <a:ext cx="2071702" cy="314325"/>
            </a:xfrm>
            <a:prstGeom prst="rect">
              <a:avLst/>
            </a:prstGeom>
            <a:noFill/>
            <a:ln w="9525">
              <a:noFill/>
              <a:miter lim="800000"/>
              <a:headEnd/>
              <a:tailEnd/>
            </a:ln>
            <a:effectLst/>
          </p:spPr>
        </p:pic>
      </p:grpSp>
      <p:sp>
        <p:nvSpPr>
          <p:cNvPr id="7" name="椭圆 6"/>
          <p:cNvSpPr/>
          <p:nvPr/>
        </p:nvSpPr>
        <p:spPr bwMode="auto">
          <a:xfrm>
            <a:off x="2928926" y="2643182"/>
            <a:ext cx="2214578" cy="3643338"/>
          </a:xfrm>
          <a:prstGeom prst="ellipse">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黑体" pitchFamily="2" charset="-122"/>
            </a:endParaRPr>
          </a:p>
        </p:txBody>
      </p:sp>
    </p:spTree>
    <p:extLst>
      <p:ext uri="{BB962C8B-B14F-4D97-AF65-F5344CB8AC3E}">
        <p14:creationId xmlns:p14="http://schemas.microsoft.com/office/powerpoint/2010/main" val="23644417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对象存储</a:t>
            </a:r>
          </a:p>
        </p:txBody>
      </p:sp>
      <p:sp>
        <p:nvSpPr>
          <p:cNvPr id="4" name="Rectangle 2"/>
          <p:cNvSpPr>
            <a:spLocks noChangeAspect="1" noChangeArrowheads="1"/>
          </p:cNvSpPr>
          <p:nvPr/>
        </p:nvSpPr>
        <p:spPr bwMode="auto">
          <a:xfrm>
            <a:off x="5254229" y="3868068"/>
            <a:ext cx="2055812" cy="282575"/>
          </a:xfrm>
          <a:prstGeom prst="rect">
            <a:avLst/>
          </a:prstGeom>
          <a:solidFill>
            <a:srgbClr val="00FF00">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dirty="0">
                <a:latin typeface="Times" pitchFamily="48" charset="0"/>
                <a:ea typeface="宋体" pitchFamily="2" charset="-122"/>
              </a:rPr>
              <a:t>Object Interface</a:t>
            </a:r>
          </a:p>
        </p:txBody>
      </p:sp>
      <p:sp>
        <p:nvSpPr>
          <p:cNvPr id="5" name="AutoShape 3"/>
          <p:cNvSpPr>
            <a:spLocks noChangeAspect="1" noChangeArrowheads="1"/>
          </p:cNvSpPr>
          <p:nvPr/>
        </p:nvSpPr>
        <p:spPr bwMode="auto">
          <a:xfrm rot="10800000">
            <a:off x="5263754" y="2572668"/>
            <a:ext cx="2038350" cy="658813"/>
          </a:xfrm>
          <a:prstGeom prst="flowChartManualInput">
            <a:avLst/>
          </a:prstGeom>
          <a:solidFill>
            <a:srgbClr val="66CCFF">
              <a:alpha val="50000"/>
            </a:srgbClr>
          </a:solidFill>
          <a:ln w="12700">
            <a:solidFill>
              <a:schemeClr val="tx1"/>
            </a:solidFill>
            <a:miter lim="800000"/>
            <a:headEnd/>
            <a:tailEnd/>
          </a:ln>
          <a:effectLst/>
        </p:spPr>
        <p:txBody>
          <a:bodyPr rot="10800000" wrap="none" anchor="ctr"/>
          <a:lstStyle/>
          <a:p>
            <a:pPr algn="ctr">
              <a:spcBef>
                <a:spcPct val="0"/>
              </a:spcBef>
              <a:buClr>
                <a:schemeClr val="bg1"/>
              </a:buClr>
              <a:buSzTx/>
              <a:buFont typeface="Times" pitchFamily="48" charset="0"/>
              <a:buNone/>
            </a:pPr>
            <a:endParaRPr lang="en-US" altLang="zh-CN" sz="1600">
              <a:latin typeface="Times" pitchFamily="48" charset="0"/>
              <a:ea typeface="宋体" pitchFamily="2" charset="-122"/>
            </a:endParaRPr>
          </a:p>
          <a:p>
            <a:pPr algn="ctr">
              <a:spcBef>
                <a:spcPct val="0"/>
              </a:spcBef>
              <a:buClr>
                <a:schemeClr val="bg1"/>
              </a:buClr>
              <a:buSzTx/>
              <a:buFont typeface="Times" pitchFamily="48" charset="0"/>
              <a:buNone/>
            </a:pPr>
            <a:r>
              <a:rPr lang="en-US" altLang="zh-CN" sz="1600">
                <a:latin typeface="Times" pitchFamily="48" charset="0"/>
                <a:ea typeface="宋体" pitchFamily="2" charset="-122"/>
              </a:rPr>
              <a:t>File System</a:t>
            </a:r>
          </a:p>
          <a:p>
            <a:pPr algn="ctr">
              <a:spcBef>
                <a:spcPct val="0"/>
              </a:spcBef>
              <a:buClr>
                <a:schemeClr val="bg1"/>
              </a:buClr>
              <a:buSzTx/>
              <a:buFont typeface="Times" pitchFamily="48" charset="0"/>
              <a:buNone/>
            </a:pPr>
            <a:endParaRPr lang="en-US" altLang="zh-CN" sz="1600">
              <a:solidFill>
                <a:srgbClr val="333333"/>
              </a:solidFill>
              <a:latin typeface="Times" pitchFamily="48" charset="0"/>
              <a:ea typeface="宋体" pitchFamily="2" charset="-122"/>
            </a:endParaRPr>
          </a:p>
        </p:txBody>
      </p:sp>
      <p:sp>
        <p:nvSpPr>
          <p:cNvPr id="6" name="AutoShape 5"/>
          <p:cNvSpPr>
            <a:spLocks noChangeAspect="1" noChangeArrowheads="1"/>
          </p:cNvSpPr>
          <p:nvPr/>
        </p:nvSpPr>
        <p:spPr bwMode="auto">
          <a:xfrm>
            <a:off x="5271691" y="4249068"/>
            <a:ext cx="2020888" cy="642938"/>
          </a:xfrm>
          <a:prstGeom prst="flowChartManualInput">
            <a:avLst/>
          </a:prstGeom>
          <a:solidFill>
            <a:srgbClr val="66CCFF">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dirty="0">
                <a:latin typeface="Times" pitchFamily="48" charset="0"/>
                <a:ea typeface="宋体" pitchFamily="2" charset="-122"/>
              </a:rPr>
              <a:t>Storage component</a:t>
            </a:r>
          </a:p>
        </p:txBody>
      </p:sp>
      <p:sp>
        <p:nvSpPr>
          <p:cNvPr id="7" name="Rectangle 6"/>
          <p:cNvSpPr>
            <a:spLocks noChangeAspect="1" noChangeArrowheads="1"/>
          </p:cNvSpPr>
          <p:nvPr/>
        </p:nvSpPr>
        <p:spPr bwMode="auto">
          <a:xfrm>
            <a:off x="5133579" y="3715668"/>
            <a:ext cx="2297112" cy="2133600"/>
          </a:xfrm>
          <a:prstGeom prst="rect">
            <a:avLst/>
          </a:prstGeom>
          <a:noFill/>
          <a:ln w="19050">
            <a:solidFill>
              <a:schemeClr val="tx1"/>
            </a:solidFill>
            <a:prstDash val="dash"/>
            <a:miter lim="800000"/>
            <a:headEnd/>
            <a:tailEnd/>
          </a:ln>
          <a:effectLst/>
        </p:spPr>
        <p:txBody>
          <a:bodyPr wrap="none" anchor="ctr"/>
          <a:lstStyle/>
          <a:p>
            <a:endParaRPr lang="zh-CN" altLang="en-US"/>
          </a:p>
        </p:txBody>
      </p:sp>
      <p:sp>
        <p:nvSpPr>
          <p:cNvPr id="8" name="Line 7"/>
          <p:cNvSpPr>
            <a:spLocks noChangeAspect="1" noChangeShapeType="1"/>
          </p:cNvSpPr>
          <p:nvPr/>
        </p:nvSpPr>
        <p:spPr bwMode="auto">
          <a:xfrm flipH="1">
            <a:off x="6282929" y="2191668"/>
            <a:ext cx="0" cy="381000"/>
          </a:xfrm>
          <a:prstGeom prst="line">
            <a:avLst/>
          </a:prstGeom>
          <a:noFill/>
          <a:ln w="12700">
            <a:solidFill>
              <a:schemeClr val="tx2"/>
            </a:solidFill>
            <a:round/>
            <a:headEnd type="triangle" w="med" len="med"/>
            <a:tailEnd type="triangle" w="med" len="med"/>
          </a:ln>
          <a:effectLst/>
        </p:spPr>
        <p:txBody>
          <a:bodyPr/>
          <a:lstStyle/>
          <a:p>
            <a:endParaRPr lang="zh-CN" altLang="en-US"/>
          </a:p>
        </p:txBody>
      </p:sp>
      <p:sp>
        <p:nvSpPr>
          <p:cNvPr id="9" name="Line 8"/>
          <p:cNvSpPr>
            <a:spLocks noChangeAspect="1" noChangeShapeType="1"/>
          </p:cNvSpPr>
          <p:nvPr/>
        </p:nvSpPr>
        <p:spPr bwMode="auto">
          <a:xfrm flipH="1">
            <a:off x="6274991" y="3182268"/>
            <a:ext cx="0" cy="533400"/>
          </a:xfrm>
          <a:prstGeom prst="line">
            <a:avLst/>
          </a:prstGeom>
          <a:noFill/>
          <a:ln w="12700">
            <a:solidFill>
              <a:schemeClr val="tx2"/>
            </a:solidFill>
            <a:round/>
            <a:headEnd type="triangle" w="med" len="med"/>
            <a:tailEnd type="triangle" w="med" len="med"/>
          </a:ln>
          <a:effectLst/>
        </p:spPr>
        <p:txBody>
          <a:bodyPr/>
          <a:lstStyle/>
          <a:p>
            <a:endParaRPr lang="zh-CN" altLang="en-US"/>
          </a:p>
        </p:txBody>
      </p:sp>
      <p:sp>
        <p:nvSpPr>
          <p:cNvPr id="10" name="AutoShape 9"/>
          <p:cNvSpPr>
            <a:spLocks noChangeAspect="1" noChangeArrowheads="1"/>
          </p:cNvSpPr>
          <p:nvPr/>
        </p:nvSpPr>
        <p:spPr bwMode="auto">
          <a:xfrm>
            <a:off x="5360591" y="1886868"/>
            <a:ext cx="1795463" cy="292100"/>
          </a:xfrm>
          <a:prstGeom prst="flowChartAlternateProcess">
            <a:avLst/>
          </a:prstGeom>
          <a:solidFill>
            <a:srgbClr val="FFFF00">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dirty="0">
                <a:latin typeface="Times" pitchFamily="48" charset="0"/>
                <a:ea typeface="宋体" pitchFamily="2" charset="-122"/>
              </a:rPr>
              <a:t>Applications</a:t>
            </a:r>
          </a:p>
        </p:txBody>
      </p:sp>
      <p:pic>
        <p:nvPicPr>
          <p:cNvPr id="11" name="Picture 10" descr="drive"/>
          <p:cNvPicPr>
            <a:picLocks noChangeAspect="1" noChangeArrowheads="1"/>
          </p:cNvPicPr>
          <p:nvPr/>
        </p:nvPicPr>
        <p:blipFill>
          <a:blip r:embed="rId2" cstate="print"/>
          <a:srcRect/>
          <a:stretch>
            <a:fillRect/>
          </a:stretch>
        </p:blipFill>
        <p:spPr bwMode="auto">
          <a:xfrm>
            <a:off x="5868591" y="4965031"/>
            <a:ext cx="863600" cy="808037"/>
          </a:xfrm>
          <a:prstGeom prst="rect">
            <a:avLst/>
          </a:prstGeom>
          <a:noFill/>
        </p:spPr>
      </p:pic>
      <p:sp>
        <p:nvSpPr>
          <p:cNvPr id="12" name="Rectangle 11"/>
          <p:cNvSpPr>
            <a:spLocks noChangeAspect="1" noChangeArrowheads="1"/>
          </p:cNvSpPr>
          <p:nvPr/>
        </p:nvSpPr>
        <p:spPr bwMode="auto">
          <a:xfrm>
            <a:off x="1414066" y="1912268"/>
            <a:ext cx="1951038" cy="369888"/>
          </a:xfrm>
          <a:prstGeom prst="rect">
            <a:avLst/>
          </a:prstGeom>
          <a:noFill/>
          <a:ln w="9525">
            <a:noFill/>
            <a:miter lim="800000"/>
            <a:headEnd/>
            <a:tailEnd/>
          </a:ln>
          <a:effectLst/>
        </p:spPr>
        <p:txBody>
          <a:bodyPr wrap="none" anchor="ctr"/>
          <a:lstStyle/>
          <a:p>
            <a:endParaRPr lang="zh-CN" altLang="en-US"/>
          </a:p>
        </p:txBody>
      </p:sp>
      <p:sp>
        <p:nvSpPr>
          <p:cNvPr id="13" name="AutoShape 12"/>
          <p:cNvSpPr>
            <a:spLocks noChangeAspect="1" noChangeArrowheads="1"/>
          </p:cNvSpPr>
          <p:nvPr/>
        </p:nvSpPr>
        <p:spPr bwMode="auto">
          <a:xfrm>
            <a:off x="1474391" y="1886868"/>
            <a:ext cx="1797050" cy="292100"/>
          </a:xfrm>
          <a:prstGeom prst="flowChartAlternateProcess">
            <a:avLst/>
          </a:prstGeom>
          <a:solidFill>
            <a:srgbClr val="FFFF00">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dirty="0">
                <a:latin typeface="Times" pitchFamily="48" charset="0"/>
                <a:ea typeface="宋体" pitchFamily="2" charset="-122"/>
              </a:rPr>
              <a:t>Applications</a:t>
            </a:r>
          </a:p>
        </p:txBody>
      </p:sp>
      <p:sp>
        <p:nvSpPr>
          <p:cNvPr id="14" name="Rectangle 14"/>
          <p:cNvSpPr>
            <a:spLocks noChangeAspect="1" noChangeArrowheads="1"/>
          </p:cNvSpPr>
          <p:nvPr/>
        </p:nvSpPr>
        <p:spPr bwMode="auto">
          <a:xfrm>
            <a:off x="1395016" y="4647531"/>
            <a:ext cx="1987550" cy="225425"/>
          </a:xfrm>
          <a:prstGeom prst="rect">
            <a:avLst/>
          </a:prstGeom>
          <a:solidFill>
            <a:srgbClr val="00FF00">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dirty="0">
                <a:latin typeface="Times" pitchFamily="48" charset="0"/>
                <a:ea typeface="宋体" pitchFamily="2" charset="-122"/>
              </a:rPr>
              <a:t>Logical Block Interface</a:t>
            </a:r>
          </a:p>
        </p:txBody>
      </p:sp>
      <p:sp>
        <p:nvSpPr>
          <p:cNvPr id="15" name="Line 15"/>
          <p:cNvSpPr>
            <a:spLocks noChangeAspect="1" noChangeShapeType="1"/>
          </p:cNvSpPr>
          <p:nvPr/>
        </p:nvSpPr>
        <p:spPr bwMode="auto">
          <a:xfrm flipH="1">
            <a:off x="2388791" y="2191668"/>
            <a:ext cx="0" cy="533400"/>
          </a:xfrm>
          <a:prstGeom prst="line">
            <a:avLst/>
          </a:prstGeom>
          <a:noFill/>
          <a:ln w="12700">
            <a:solidFill>
              <a:schemeClr val="tx2"/>
            </a:solidFill>
            <a:round/>
            <a:headEnd type="triangle" w="med" len="med"/>
            <a:tailEnd type="triangle" w="med" len="med"/>
          </a:ln>
          <a:effectLst/>
        </p:spPr>
        <p:txBody>
          <a:bodyPr/>
          <a:lstStyle/>
          <a:p>
            <a:endParaRPr lang="zh-CN" altLang="en-US"/>
          </a:p>
        </p:txBody>
      </p:sp>
      <p:sp>
        <p:nvSpPr>
          <p:cNvPr id="16" name="Line 16"/>
          <p:cNvSpPr>
            <a:spLocks noChangeAspect="1" noChangeShapeType="1"/>
          </p:cNvSpPr>
          <p:nvPr/>
        </p:nvSpPr>
        <p:spPr bwMode="auto">
          <a:xfrm flipH="1">
            <a:off x="2388791" y="4096668"/>
            <a:ext cx="0" cy="457200"/>
          </a:xfrm>
          <a:prstGeom prst="line">
            <a:avLst/>
          </a:prstGeom>
          <a:noFill/>
          <a:ln w="12700">
            <a:solidFill>
              <a:schemeClr val="tx2"/>
            </a:solidFill>
            <a:round/>
            <a:headEnd type="triangle" w="med" len="med"/>
            <a:tailEnd type="triangle" w="med" len="med"/>
          </a:ln>
          <a:effectLst/>
        </p:spPr>
        <p:txBody>
          <a:bodyPr/>
          <a:lstStyle/>
          <a:p>
            <a:endParaRPr lang="zh-CN" altLang="en-US"/>
          </a:p>
        </p:txBody>
      </p:sp>
      <p:sp>
        <p:nvSpPr>
          <p:cNvPr id="17" name="Rectangle 17"/>
          <p:cNvSpPr>
            <a:spLocks noChangeAspect="1" noChangeArrowheads="1"/>
          </p:cNvSpPr>
          <p:nvPr/>
        </p:nvSpPr>
        <p:spPr bwMode="auto">
          <a:xfrm>
            <a:off x="1279129" y="4571331"/>
            <a:ext cx="2220912" cy="1277937"/>
          </a:xfrm>
          <a:prstGeom prst="rect">
            <a:avLst/>
          </a:prstGeom>
          <a:noFill/>
          <a:ln w="19050">
            <a:solidFill>
              <a:schemeClr val="tx1"/>
            </a:solidFill>
            <a:prstDash val="dash"/>
            <a:miter lim="800000"/>
            <a:headEnd/>
            <a:tailEnd/>
          </a:ln>
          <a:effectLst/>
        </p:spPr>
        <p:txBody>
          <a:bodyPr wrap="none" anchor="ctr"/>
          <a:lstStyle/>
          <a:p>
            <a:endParaRPr lang="zh-CN" altLang="en-US"/>
          </a:p>
        </p:txBody>
      </p:sp>
      <p:sp>
        <p:nvSpPr>
          <p:cNvPr id="18" name="Rectangle 18"/>
          <p:cNvSpPr>
            <a:spLocks noChangeAspect="1" noChangeArrowheads="1"/>
          </p:cNvSpPr>
          <p:nvPr/>
        </p:nvSpPr>
        <p:spPr bwMode="auto">
          <a:xfrm>
            <a:off x="1498204" y="2717131"/>
            <a:ext cx="1781175" cy="1379537"/>
          </a:xfrm>
          <a:prstGeom prst="rect">
            <a:avLst/>
          </a:prstGeom>
          <a:solidFill>
            <a:srgbClr val="66CCFF">
              <a:alpha val="50000"/>
            </a:srgbClr>
          </a:solidFill>
          <a:ln w="12700">
            <a:solidFill>
              <a:schemeClr val="tx1"/>
            </a:solidFill>
            <a:miter lim="800000"/>
            <a:headEnd/>
            <a:tailEnd/>
          </a:ln>
          <a:effectLst/>
        </p:spPr>
        <p:txBody>
          <a:bodyPr anchor="ctr"/>
          <a:lstStyle/>
          <a:p>
            <a:pPr algn="ctr">
              <a:spcBef>
                <a:spcPct val="10000"/>
              </a:spcBef>
              <a:buClr>
                <a:schemeClr val="bg1"/>
              </a:buClr>
              <a:buSzTx/>
              <a:buFont typeface="Times" pitchFamily="48" charset="0"/>
              <a:buNone/>
            </a:pPr>
            <a:r>
              <a:rPr lang="en-US" altLang="zh-CN" sz="1600">
                <a:latin typeface="Times" pitchFamily="48" charset="0"/>
                <a:ea typeface="宋体" pitchFamily="2" charset="-122"/>
              </a:rPr>
              <a:t>File System</a:t>
            </a:r>
          </a:p>
        </p:txBody>
      </p:sp>
      <p:pic>
        <p:nvPicPr>
          <p:cNvPr id="19" name="Picture 19" descr="drive"/>
          <p:cNvPicPr>
            <a:picLocks noChangeAspect="1" noChangeArrowheads="1"/>
          </p:cNvPicPr>
          <p:nvPr/>
        </p:nvPicPr>
        <p:blipFill>
          <a:blip r:embed="rId2" cstate="print"/>
          <a:srcRect/>
          <a:stretch>
            <a:fillRect/>
          </a:stretch>
        </p:blipFill>
        <p:spPr bwMode="auto">
          <a:xfrm>
            <a:off x="1931591" y="4952331"/>
            <a:ext cx="863600" cy="808037"/>
          </a:xfrm>
          <a:prstGeom prst="rect">
            <a:avLst/>
          </a:prstGeom>
          <a:noFill/>
        </p:spPr>
      </p:pic>
      <p:sp>
        <p:nvSpPr>
          <p:cNvPr id="20" name="Text Box 20"/>
          <p:cNvSpPr txBox="1">
            <a:spLocks noChangeArrowheads="1"/>
          </p:cNvSpPr>
          <p:nvPr/>
        </p:nvSpPr>
        <p:spPr bwMode="auto">
          <a:xfrm>
            <a:off x="1115616" y="1340768"/>
            <a:ext cx="2546350" cy="457200"/>
          </a:xfrm>
          <a:prstGeom prst="rect">
            <a:avLst/>
          </a:prstGeom>
          <a:noFill/>
          <a:ln w="9525">
            <a:noFill/>
            <a:miter lim="800000"/>
            <a:headEnd/>
            <a:tailEnd/>
          </a:ln>
          <a:effectLst/>
        </p:spPr>
        <p:txBody>
          <a:bodyPr wrap="none">
            <a:spAutoFit/>
          </a:bodyPr>
          <a:lstStyle/>
          <a:p>
            <a:pPr>
              <a:spcBef>
                <a:spcPct val="10000"/>
              </a:spcBef>
              <a:buClr>
                <a:schemeClr val="bg1"/>
              </a:buClr>
              <a:buSzTx/>
              <a:buFont typeface="Times" pitchFamily="48" charset="0"/>
              <a:buNone/>
            </a:pPr>
            <a:r>
              <a:rPr lang="en-US" altLang="zh-CN" sz="2400" u="sng" dirty="0">
                <a:latin typeface="Times" pitchFamily="48" charset="0"/>
                <a:ea typeface="宋体" pitchFamily="2" charset="-122"/>
              </a:rPr>
              <a:t>Traditional Storage</a:t>
            </a:r>
          </a:p>
        </p:txBody>
      </p:sp>
      <p:sp>
        <p:nvSpPr>
          <p:cNvPr id="21" name="Text Box 21"/>
          <p:cNvSpPr txBox="1">
            <a:spLocks noChangeArrowheads="1"/>
          </p:cNvSpPr>
          <p:nvPr/>
        </p:nvSpPr>
        <p:spPr bwMode="auto">
          <a:xfrm>
            <a:off x="4795441" y="1340768"/>
            <a:ext cx="3246958" cy="457200"/>
          </a:xfrm>
          <a:prstGeom prst="rect">
            <a:avLst/>
          </a:prstGeom>
          <a:noFill/>
          <a:ln w="9525">
            <a:noFill/>
            <a:miter lim="800000"/>
            <a:headEnd/>
            <a:tailEnd/>
          </a:ln>
          <a:effectLst/>
        </p:spPr>
        <p:txBody>
          <a:bodyPr wrap="square">
            <a:spAutoFit/>
          </a:bodyPr>
          <a:lstStyle/>
          <a:p>
            <a:pPr>
              <a:spcBef>
                <a:spcPct val="50000"/>
              </a:spcBef>
              <a:buClr>
                <a:schemeClr val="bg1"/>
              </a:buClr>
              <a:buSzTx/>
              <a:buFont typeface="Times" pitchFamily="48" charset="0"/>
              <a:buNone/>
            </a:pPr>
            <a:r>
              <a:rPr lang="en-US" altLang="zh-CN" sz="2400" u="sng" dirty="0">
                <a:latin typeface="Times" pitchFamily="48" charset="0"/>
                <a:ea typeface="宋体" pitchFamily="2" charset="-122"/>
              </a:rPr>
              <a:t>Object-based Storage</a:t>
            </a:r>
          </a:p>
        </p:txBody>
      </p:sp>
      <p:sp>
        <p:nvSpPr>
          <p:cNvPr id="22" name="Text Box 23"/>
          <p:cNvSpPr txBox="1">
            <a:spLocks noChangeArrowheads="1"/>
          </p:cNvSpPr>
          <p:nvPr/>
        </p:nvSpPr>
        <p:spPr bwMode="auto">
          <a:xfrm>
            <a:off x="1398191" y="5939756"/>
            <a:ext cx="1981200" cy="366712"/>
          </a:xfrm>
          <a:prstGeom prst="rect">
            <a:avLst/>
          </a:prstGeom>
          <a:noFill/>
          <a:ln w="9525">
            <a:noFill/>
            <a:miter lim="800000"/>
            <a:headEnd/>
            <a:tailEnd/>
          </a:ln>
          <a:effectLst/>
        </p:spPr>
        <p:txBody>
          <a:bodyPr>
            <a:spAutoFit/>
          </a:bodyPr>
          <a:lstStyle/>
          <a:p>
            <a:pPr algn="ctr">
              <a:spcBef>
                <a:spcPct val="10000"/>
              </a:spcBef>
              <a:buClr>
                <a:schemeClr val="bg1"/>
              </a:buClr>
              <a:buSzTx/>
              <a:buFont typeface="Times" pitchFamily="48" charset="0"/>
              <a:buNone/>
            </a:pPr>
            <a:r>
              <a:rPr lang="en-US" altLang="zh-CN" sz="1800" dirty="0">
                <a:latin typeface="Times" pitchFamily="48" charset="0"/>
                <a:ea typeface="宋体" pitchFamily="2" charset="-122"/>
              </a:rPr>
              <a:t>Hard Drive</a:t>
            </a:r>
          </a:p>
        </p:txBody>
      </p:sp>
      <p:sp>
        <p:nvSpPr>
          <p:cNvPr id="23" name="Text Box 25"/>
          <p:cNvSpPr txBox="1">
            <a:spLocks noChangeArrowheads="1"/>
          </p:cNvSpPr>
          <p:nvPr/>
        </p:nvSpPr>
        <p:spPr bwMode="auto">
          <a:xfrm>
            <a:off x="4522391" y="5942931"/>
            <a:ext cx="3581400" cy="668337"/>
          </a:xfrm>
          <a:prstGeom prst="rect">
            <a:avLst/>
          </a:prstGeom>
          <a:noFill/>
          <a:ln w="9525">
            <a:noFill/>
            <a:miter lim="800000"/>
            <a:headEnd/>
            <a:tailEnd/>
          </a:ln>
          <a:effectLst/>
        </p:spPr>
        <p:txBody>
          <a:bodyPr>
            <a:spAutoFit/>
          </a:bodyPr>
          <a:lstStyle/>
          <a:p>
            <a:pPr>
              <a:spcBef>
                <a:spcPct val="10000"/>
              </a:spcBef>
              <a:buClr>
                <a:schemeClr val="bg1"/>
              </a:buClr>
              <a:buSzTx/>
              <a:buFont typeface="Times" pitchFamily="48" charset="0"/>
              <a:buNone/>
            </a:pPr>
            <a:r>
              <a:rPr lang="en-US" altLang="zh-CN" sz="1800" dirty="0">
                <a:latin typeface="Times" pitchFamily="48" charset="0"/>
                <a:ea typeface="宋体" pitchFamily="2" charset="-122"/>
              </a:rPr>
              <a:t>Object-based Storage Device (OSD)</a:t>
            </a:r>
          </a:p>
          <a:p>
            <a:pPr>
              <a:spcBef>
                <a:spcPct val="10000"/>
              </a:spcBef>
              <a:buClr>
                <a:schemeClr val="bg1"/>
              </a:buClr>
              <a:buSzTx/>
              <a:buFont typeface="Times" pitchFamily="48" charset="0"/>
              <a:buNone/>
            </a:pPr>
            <a:endParaRPr lang="en-US" altLang="zh-CN" sz="1800" dirty="0">
              <a:latin typeface="Times" pitchFamily="48" charset="0"/>
              <a:ea typeface="宋体" pitchFamily="2" charset="-122"/>
            </a:endParaRPr>
          </a:p>
        </p:txBody>
      </p:sp>
      <p:sp>
        <p:nvSpPr>
          <p:cNvPr id="24" name="AutoShape 26" descr="Dark vertical"/>
          <p:cNvSpPr>
            <a:spLocks noChangeArrowheads="1"/>
          </p:cNvSpPr>
          <p:nvPr/>
        </p:nvSpPr>
        <p:spPr bwMode="auto">
          <a:xfrm>
            <a:off x="3661966" y="1528093"/>
            <a:ext cx="1133475" cy="127000"/>
          </a:xfrm>
          <a:prstGeom prst="rightArrow">
            <a:avLst>
              <a:gd name="adj1" fmla="val 50000"/>
              <a:gd name="adj2" fmla="val 223125"/>
            </a:avLst>
          </a:prstGeom>
          <a:gradFill rotWithShape="0">
            <a:gsLst>
              <a:gs pos="0">
                <a:srgbClr val="FFF80E">
                  <a:alpha val="63000"/>
                </a:srgbClr>
              </a:gs>
              <a:gs pos="100000">
                <a:srgbClr val="FFF80E">
                  <a:gamma/>
                  <a:shade val="46275"/>
                  <a:invGamma/>
                </a:srgbClr>
              </a:gs>
            </a:gsLst>
            <a:lin ang="0" scaled="1"/>
          </a:gradFill>
          <a:ln w="9525">
            <a:noFill/>
            <a:miter lim="800000"/>
            <a:headEnd/>
            <a:tailEnd/>
          </a:ln>
          <a:effectLst/>
        </p:spPr>
        <p:txBody>
          <a:bodyPr wrap="none" anchor="ctr"/>
          <a:lstStyle/>
          <a:p>
            <a:endParaRPr lang="zh-CN" altLang="en-US"/>
          </a:p>
        </p:txBody>
      </p:sp>
      <p:sp>
        <p:nvSpPr>
          <p:cNvPr id="25" name="AutoShape 27"/>
          <p:cNvSpPr>
            <a:spLocks noChangeArrowheads="1"/>
          </p:cNvSpPr>
          <p:nvPr/>
        </p:nvSpPr>
        <p:spPr bwMode="auto">
          <a:xfrm rot="20939586">
            <a:off x="3274616" y="2977481"/>
            <a:ext cx="2005013" cy="128587"/>
          </a:xfrm>
          <a:prstGeom prst="rightArrow">
            <a:avLst>
              <a:gd name="adj1" fmla="val 50000"/>
              <a:gd name="adj2" fmla="val 389816"/>
            </a:avLst>
          </a:prstGeom>
          <a:gradFill rotWithShape="0">
            <a:gsLst>
              <a:gs pos="0">
                <a:srgbClr val="66CCFF">
                  <a:alpha val="63000"/>
                </a:srgbClr>
              </a:gs>
              <a:gs pos="100000">
                <a:srgbClr val="66CCFF">
                  <a:gamma/>
                  <a:shade val="46275"/>
                  <a:invGamma/>
                </a:srgbClr>
              </a:gs>
            </a:gsLst>
            <a:lin ang="0" scaled="1"/>
          </a:gradFill>
          <a:ln w="9525">
            <a:noFill/>
            <a:miter lim="800000"/>
            <a:headEnd/>
            <a:tailEnd/>
          </a:ln>
          <a:effectLst/>
        </p:spPr>
        <p:txBody>
          <a:bodyPr wrap="none" anchor="ctr"/>
          <a:lstStyle/>
          <a:p>
            <a:endParaRPr lang="zh-CN" altLang="en-US"/>
          </a:p>
        </p:txBody>
      </p:sp>
      <p:sp>
        <p:nvSpPr>
          <p:cNvPr id="26" name="AutoShape 28"/>
          <p:cNvSpPr>
            <a:spLocks noChangeArrowheads="1"/>
          </p:cNvSpPr>
          <p:nvPr/>
        </p:nvSpPr>
        <p:spPr bwMode="auto">
          <a:xfrm rot="1546046">
            <a:off x="3174604" y="4120481"/>
            <a:ext cx="2193925" cy="128587"/>
          </a:xfrm>
          <a:prstGeom prst="rightArrow">
            <a:avLst>
              <a:gd name="adj1" fmla="val 50000"/>
              <a:gd name="adj2" fmla="val 426545"/>
            </a:avLst>
          </a:prstGeom>
          <a:gradFill rotWithShape="0">
            <a:gsLst>
              <a:gs pos="0">
                <a:srgbClr val="66CCFF">
                  <a:alpha val="63000"/>
                </a:srgbClr>
              </a:gs>
              <a:gs pos="100000">
                <a:srgbClr val="66CCFF">
                  <a:gamma/>
                  <a:shade val="46275"/>
                  <a:invGamma/>
                </a:srgbClr>
              </a:gs>
            </a:gsLst>
            <a:lin ang="0" scaled="1"/>
          </a:gradFill>
          <a:ln w="9525">
            <a:noFill/>
            <a:miter lim="800000"/>
            <a:headEnd/>
            <a:tailEnd/>
          </a:ln>
          <a:effectLst/>
        </p:spPr>
        <p:txBody>
          <a:bodyPr wrap="none" anchor="ctr"/>
          <a:lstStyle/>
          <a:p>
            <a:endParaRPr lang="zh-CN" altLang="en-US"/>
          </a:p>
        </p:txBody>
      </p:sp>
    </p:spTree>
    <p:extLst>
      <p:ext uri="{BB962C8B-B14F-4D97-AF65-F5344CB8AC3E}">
        <p14:creationId xmlns:p14="http://schemas.microsoft.com/office/powerpoint/2010/main" val="24192032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对象存储</a:t>
            </a:r>
          </a:p>
        </p:txBody>
      </p:sp>
      <p:grpSp>
        <p:nvGrpSpPr>
          <p:cNvPr id="124" name="Group 42"/>
          <p:cNvGrpSpPr>
            <a:grpSpLocks/>
          </p:cNvGrpSpPr>
          <p:nvPr/>
        </p:nvGrpSpPr>
        <p:grpSpPr bwMode="auto">
          <a:xfrm>
            <a:off x="3198168" y="1628800"/>
            <a:ext cx="1524000" cy="1373188"/>
            <a:chOff x="4128" y="1440"/>
            <a:chExt cx="960" cy="865"/>
          </a:xfrm>
        </p:grpSpPr>
        <p:sp>
          <p:nvSpPr>
            <p:cNvPr id="125" name="AutoShape 43"/>
            <p:cNvSpPr>
              <a:spLocks noChangeArrowheads="1"/>
            </p:cNvSpPr>
            <p:nvPr/>
          </p:nvSpPr>
          <p:spPr bwMode="auto">
            <a:xfrm>
              <a:off x="4337" y="1728"/>
              <a:ext cx="559" cy="577"/>
            </a:xfrm>
            <a:prstGeom prst="smileyFace">
              <a:avLst>
                <a:gd name="adj" fmla="val 4653"/>
              </a:avLst>
            </a:prstGeom>
            <a:solidFill>
              <a:srgbClr val="FFFF00"/>
            </a:solidFill>
            <a:ln w="9525">
              <a:solidFill>
                <a:schemeClr val="tx1"/>
              </a:solidFill>
              <a:round/>
              <a:headEnd/>
              <a:tailEnd/>
            </a:ln>
            <a:effectLst/>
          </p:spPr>
          <p:txBody>
            <a:bodyPr wrap="none" anchor="ctr"/>
            <a:lstStyle/>
            <a:p>
              <a:endParaRPr lang="zh-CN" altLang="en-US"/>
            </a:p>
          </p:txBody>
        </p:sp>
        <p:sp>
          <p:nvSpPr>
            <p:cNvPr id="126" name="Text Box 44"/>
            <p:cNvSpPr txBox="1">
              <a:spLocks noChangeArrowheads="1"/>
            </p:cNvSpPr>
            <p:nvPr/>
          </p:nvSpPr>
          <p:spPr bwMode="auto">
            <a:xfrm>
              <a:off x="4128" y="1440"/>
              <a:ext cx="960" cy="231"/>
            </a:xfrm>
            <a:prstGeom prst="rect">
              <a:avLst/>
            </a:prstGeom>
            <a:noFill/>
            <a:ln w="9525">
              <a:noFill/>
              <a:miter lim="800000"/>
              <a:headEnd/>
              <a:tailEnd/>
            </a:ln>
            <a:effectLst/>
          </p:spPr>
          <p:txBody>
            <a:bodyPr>
              <a:spAutoFit/>
            </a:bodyPr>
            <a:lstStyle/>
            <a:p>
              <a:pPr algn="ctr">
                <a:spcBef>
                  <a:spcPct val="10000"/>
                </a:spcBef>
                <a:buClr>
                  <a:schemeClr val="bg1"/>
                </a:buClr>
                <a:buSzTx/>
                <a:buFont typeface="Times" pitchFamily="48" charset="0"/>
                <a:buNone/>
              </a:pPr>
              <a:r>
                <a:rPr lang="en-US" altLang="zh-CN" sz="1800" dirty="0">
                  <a:latin typeface="Times" pitchFamily="48" charset="0"/>
                  <a:ea typeface="宋体" pitchFamily="2" charset="-122"/>
                </a:rPr>
                <a:t>Client</a:t>
              </a:r>
            </a:p>
          </p:txBody>
        </p:sp>
      </p:grpSp>
      <p:grpSp>
        <p:nvGrpSpPr>
          <p:cNvPr id="127" name="Group 17"/>
          <p:cNvGrpSpPr>
            <a:grpSpLocks/>
          </p:cNvGrpSpPr>
          <p:nvPr/>
        </p:nvGrpSpPr>
        <p:grpSpPr bwMode="auto">
          <a:xfrm>
            <a:off x="683568" y="4295800"/>
            <a:ext cx="2667000" cy="1295400"/>
            <a:chOff x="768" y="2688"/>
            <a:chExt cx="1680" cy="816"/>
          </a:xfrm>
        </p:grpSpPr>
        <p:sp>
          <p:nvSpPr>
            <p:cNvPr id="128" name="Text Box 18"/>
            <p:cNvSpPr txBox="1">
              <a:spLocks noChangeArrowheads="1"/>
            </p:cNvSpPr>
            <p:nvPr/>
          </p:nvSpPr>
          <p:spPr bwMode="auto">
            <a:xfrm>
              <a:off x="768" y="3273"/>
              <a:ext cx="1680" cy="231"/>
            </a:xfrm>
            <a:prstGeom prst="rect">
              <a:avLst/>
            </a:prstGeom>
            <a:noFill/>
            <a:ln w="9525">
              <a:noFill/>
              <a:miter lim="800000"/>
              <a:headEnd/>
              <a:tailEnd/>
            </a:ln>
            <a:effectLst/>
          </p:spPr>
          <p:txBody>
            <a:bodyPr>
              <a:spAutoFit/>
            </a:bodyPr>
            <a:lstStyle/>
            <a:p>
              <a:pPr>
                <a:spcBef>
                  <a:spcPct val="10000"/>
                </a:spcBef>
                <a:buClr>
                  <a:schemeClr val="bg1"/>
                </a:buClr>
                <a:buSzTx/>
                <a:buFont typeface="Times" pitchFamily="48" charset="0"/>
                <a:buNone/>
              </a:pPr>
              <a:r>
                <a:rPr lang="en-US" altLang="zh-CN" sz="1800">
                  <a:latin typeface="Times" pitchFamily="48" charset="0"/>
                  <a:ea typeface="宋体" pitchFamily="2" charset="-122"/>
                </a:rPr>
                <a:t>Metadata Servers (MDS)</a:t>
              </a:r>
            </a:p>
          </p:txBody>
        </p:sp>
        <p:sp>
          <p:nvSpPr>
            <p:cNvPr id="129" name="AutoShape 19"/>
            <p:cNvSpPr>
              <a:spLocks noChangeArrowheads="1"/>
            </p:cNvSpPr>
            <p:nvPr/>
          </p:nvSpPr>
          <p:spPr bwMode="auto">
            <a:xfrm>
              <a:off x="1680" y="2688"/>
              <a:ext cx="336" cy="336"/>
            </a:xfrm>
            <a:prstGeom prst="cube">
              <a:avLst>
                <a:gd name="adj" fmla="val 25000"/>
              </a:avLst>
            </a:prstGeom>
            <a:solidFill>
              <a:srgbClr val="FF7C80"/>
            </a:solidFill>
            <a:ln w="9525">
              <a:solidFill>
                <a:schemeClr val="tx1"/>
              </a:solidFill>
              <a:miter lim="800000"/>
              <a:headEnd/>
              <a:tailEnd/>
            </a:ln>
            <a:effectLst/>
          </p:spPr>
          <p:txBody>
            <a:bodyPr wrap="none" anchor="ctr"/>
            <a:lstStyle/>
            <a:p>
              <a:endParaRPr lang="zh-CN" altLang="en-US"/>
            </a:p>
          </p:txBody>
        </p:sp>
        <p:sp>
          <p:nvSpPr>
            <p:cNvPr id="130" name="AutoShape 20"/>
            <p:cNvSpPr>
              <a:spLocks noChangeArrowheads="1"/>
            </p:cNvSpPr>
            <p:nvPr/>
          </p:nvSpPr>
          <p:spPr bwMode="auto">
            <a:xfrm>
              <a:off x="1824" y="2901"/>
              <a:ext cx="336" cy="336"/>
            </a:xfrm>
            <a:prstGeom prst="cube">
              <a:avLst>
                <a:gd name="adj" fmla="val 25000"/>
              </a:avLst>
            </a:prstGeom>
            <a:solidFill>
              <a:srgbClr val="FF7C80"/>
            </a:solidFill>
            <a:ln w="9525">
              <a:solidFill>
                <a:schemeClr val="tx1"/>
              </a:solidFill>
              <a:miter lim="800000"/>
              <a:headEnd/>
              <a:tailEnd/>
            </a:ln>
            <a:effectLst/>
          </p:spPr>
          <p:txBody>
            <a:bodyPr wrap="none" anchor="ctr"/>
            <a:lstStyle/>
            <a:p>
              <a:endParaRPr lang="zh-CN" altLang="en-US"/>
            </a:p>
          </p:txBody>
        </p:sp>
        <p:sp>
          <p:nvSpPr>
            <p:cNvPr id="131" name="AutoShape 21"/>
            <p:cNvSpPr>
              <a:spLocks noChangeArrowheads="1"/>
            </p:cNvSpPr>
            <p:nvPr/>
          </p:nvSpPr>
          <p:spPr bwMode="auto">
            <a:xfrm>
              <a:off x="1234" y="2688"/>
              <a:ext cx="336" cy="336"/>
            </a:xfrm>
            <a:prstGeom prst="cube">
              <a:avLst>
                <a:gd name="adj" fmla="val 25000"/>
              </a:avLst>
            </a:prstGeom>
            <a:solidFill>
              <a:srgbClr val="FF7C80"/>
            </a:solidFill>
            <a:ln w="9525">
              <a:solidFill>
                <a:schemeClr val="tx1"/>
              </a:solidFill>
              <a:miter lim="800000"/>
              <a:headEnd/>
              <a:tailEnd/>
            </a:ln>
            <a:effectLst/>
          </p:spPr>
          <p:txBody>
            <a:bodyPr wrap="none" anchor="ctr"/>
            <a:lstStyle/>
            <a:p>
              <a:endParaRPr lang="zh-CN" altLang="en-US"/>
            </a:p>
          </p:txBody>
        </p:sp>
        <p:sp>
          <p:nvSpPr>
            <p:cNvPr id="132" name="AutoShape 22"/>
            <p:cNvSpPr>
              <a:spLocks noChangeArrowheads="1"/>
            </p:cNvSpPr>
            <p:nvPr/>
          </p:nvSpPr>
          <p:spPr bwMode="auto">
            <a:xfrm>
              <a:off x="1351" y="2901"/>
              <a:ext cx="336" cy="336"/>
            </a:xfrm>
            <a:prstGeom prst="cube">
              <a:avLst>
                <a:gd name="adj" fmla="val 25000"/>
              </a:avLst>
            </a:prstGeom>
            <a:solidFill>
              <a:srgbClr val="FF7C80"/>
            </a:solidFill>
            <a:ln w="9525">
              <a:solidFill>
                <a:schemeClr val="tx1"/>
              </a:solidFill>
              <a:miter lim="800000"/>
              <a:headEnd/>
              <a:tailEnd/>
            </a:ln>
            <a:effectLst/>
          </p:spPr>
          <p:txBody>
            <a:bodyPr wrap="none" anchor="ctr"/>
            <a:lstStyle/>
            <a:p>
              <a:endParaRPr lang="zh-CN" altLang="en-US"/>
            </a:p>
          </p:txBody>
        </p:sp>
        <p:sp>
          <p:nvSpPr>
            <p:cNvPr id="133" name="AutoShape 23"/>
            <p:cNvSpPr>
              <a:spLocks noChangeArrowheads="1"/>
            </p:cNvSpPr>
            <p:nvPr/>
          </p:nvSpPr>
          <p:spPr bwMode="auto">
            <a:xfrm>
              <a:off x="768" y="2688"/>
              <a:ext cx="336" cy="336"/>
            </a:xfrm>
            <a:prstGeom prst="cube">
              <a:avLst>
                <a:gd name="adj" fmla="val 25000"/>
              </a:avLst>
            </a:prstGeom>
            <a:solidFill>
              <a:srgbClr val="FF7C80"/>
            </a:solidFill>
            <a:ln w="9525">
              <a:solidFill>
                <a:schemeClr val="tx1"/>
              </a:solidFill>
              <a:miter lim="800000"/>
              <a:headEnd/>
              <a:tailEnd/>
            </a:ln>
            <a:effectLst/>
          </p:spPr>
          <p:txBody>
            <a:bodyPr wrap="none" anchor="ctr"/>
            <a:lstStyle/>
            <a:p>
              <a:endParaRPr lang="zh-CN" altLang="en-US"/>
            </a:p>
          </p:txBody>
        </p:sp>
        <p:sp>
          <p:nvSpPr>
            <p:cNvPr id="134" name="AutoShape 24"/>
            <p:cNvSpPr>
              <a:spLocks noChangeArrowheads="1"/>
            </p:cNvSpPr>
            <p:nvPr/>
          </p:nvSpPr>
          <p:spPr bwMode="auto">
            <a:xfrm>
              <a:off x="864" y="2901"/>
              <a:ext cx="336" cy="336"/>
            </a:xfrm>
            <a:prstGeom prst="cube">
              <a:avLst>
                <a:gd name="adj" fmla="val 25000"/>
              </a:avLst>
            </a:prstGeom>
            <a:solidFill>
              <a:srgbClr val="FF7C80"/>
            </a:solidFill>
            <a:ln w="9525">
              <a:solidFill>
                <a:schemeClr val="tx1"/>
              </a:solidFill>
              <a:miter lim="800000"/>
              <a:headEnd/>
              <a:tailEnd/>
            </a:ln>
            <a:effectLst/>
          </p:spPr>
          <p:txBody>
            <a:bodyPr wrap="none" anchor="ctr"/>
            <a:lstStyle/>
            <a:p>
              <a:endParaRPr lang="zh-CN" altLang="en-US"/>
            </a:p>
          </p:txBody>
        </p:sp>
      </p:grpSp>
      <p:sp>
        <p:nvSpPr>
          <p:cNvPr id="135" name="Line 7"/>
          <p:cNvSpPr>
            <a:spLocks noChangeAspect="1" noChangeShapeType="1"/>
          </p:cNvSpPr>
          <p:nvPr/>
        </p:nvSpPr>
        <p:spPr bwMode="auto">
          <a:xfrm flipH="1">
            <a:off x="3960168" y="3152800"/>
            <a:ext cx="0" cy="914400"/>
          </a:xfrm>
          <a:prstGeom prst="line">
            <a:avLst/>
          </a:prstGeom>
          <a:noFill/>
          <a:ln w="12700">
            <a:solidFill>
              <a:schemeClr val="tx2"/>
            </a:solidFill>
            <a:round/>
            <a:headEnd type="triangle" w="med" len="med"/>
            <a:tailEnd type="triangle" w="med" len="med"/>
          </a:ln>
          <a:effectLst/>
        </p:spPr>
        <p:txBody>
          <a:bodyPr/>
          <a:lstStyle/>
          <a:p>
            <a:endParaRPr lang="zh-CN" altLang="en-US"/>
          </a:p>
        </p:txBody>
      </p:sp>
      <p:sp>
        <p:nvSpPr>
          <p:cNvPr id="136" name="AutoShape 3"/>
          <p:cNvSpPr>
            <a:spLocks noChangeAspect="1" noChangeArrowheads="1"/>
          </p:cNvSpPr>
          <p:nvPr/>
        </p:nvSpPr>
        <p:spPr bwMode="auto">
          <a:xfrm rot="10800000">
            <a:off x="2988618" y="2543200"/>
            <a:ext cx="2038350" cy="658813"/>
          </a:xfrm>
          <a:prstGeom prst="flowChartManualInput">
            <a:avLst/>
          </a:prstGeom>
          <a:solidFill>
            <a:srgbClr val="66CCFF">
              <a:alpha val="50000"/>
            </a:srgbClr>
          </a:solidFill>
          <a:ln w="12700">
            <a:solidFill>
              <a:schemeClr val="tx1"/>
            </a:solidFill>
            <a:miter lim="800000"/>
            <a:headEnd/>
            <a:tailEnd/>
          </a:ln>
          <a:effectLst/>
        </p:spPr>
        <p:txBody>
          <a:bodyPr rot="10800000" wrap="none" anchor="ctr"/>
          <a:lstStyle/>
          <a:p>
            <a:pPr algn="ctr">
              <a:spcBef>
                <a:spcPct val="0"/>
              </a:spcBef>
              <a:buClr>
                <a:schemeClr val="bg1"/>
              </a:buClr>
              <a:buSzTx/>
              <a:buFont typeface="Times" pitchFamily="48" charset="0"/>
              <a:buNone/>
            </a:pPr>
            <a:endParaRPr lang="en-US" altLang="zh-CN" sz="1600">
              <a:latin typeface="Times" pitchFamily="48" charset="0"/>
              <a:ea typeface="宋体" pitchFamily="2" charset="-122"/>
            </a:endParaRPr>
          </a:p>
          <a:p>
            <a:pPr algn="ctr">
              <a:spcBef>
                <a:spcPct val="0"/>
              </a:spcBef>
              <a:buClr>
                <a:schemeClr val="bg1"/>
              </a:buClr>
              <a:buSzTx/>
              <a:buFont typeface="Times" pitchFamily="48" charset="0"/>
              <a:buNone/>
            </a:pPr>
            <a:r>
              <a:rPr lang="en-US" altLang="zh-CN" sz="1600">
                <a:latin typeface="Times" pitchFamily="48" charset="0"/>
                <a:ea typeface="宋体" pitchFamily="2" charset="-122"/>
              </a:rPr>
              <a:t>File System</a:t>
            </a:r>
          </a:p>
          <a:p>
            <a:pPr algn="ctr">
              <a:spcBef>
                <a:spcPct val="0"/>
              </a:spcBef>
              <a:buClr>
                <a:schemeClr val="bg1"/>
              </a:buClr>
              <a:buSzTx/>
              <a:buFont typeface="Times" pitchFamily="48" charset="0"/>
              <a:buNone/>
            </a:pPr>
            <a:endParaRPr lang="en-US" altLang="zh-CN" sz="1600">
              <a:solidFill>
                <a:srgbClr val="333333"/>
              </a:solidFill>
              <a:latin typeface="Times" pitchFamily="48" charset="0"/>
              <a:ea typeface="宋体" pitchFamily="2" charset="-122"/>
            </a:endParaRPr>
          </a:p>
        </p:txBody>
      </p:sp>
      <p:sp>
        <p:nvSpPr>
          <p:cNvPr id="137" name="Line 6"/>
          <p:cNvSpPr>
            <a:spLocks noChangeAspect="1" noChangeShapeType="1"/>
          </p:cNvSpPr>
          <p:nvPr/>
        </p:nvSpPr>
        <p:spPr bwMode="auto">
          <a:xfrm flipH="1">
            <a:off x="3968106" y="2162200"/>
            <a:ext cx="0" cy="381000"/>
          </a:xfrm>
          <a:prstGeom prst="line">
            <a:avLst/>
          </a:prstGeom>
          <a:noFill/>
          <a:ln w="12700">
            <a:solidFill>
              <a:schemeClr val="tx2"/>
            </a:solidFill>
            <a:round/>
            <a:headEnd type="triangle" w="med" len="med"/>
            <a:tailEnd type="triangle" w="med" len="med"/>
          </a:ln>
          <a:effectLst/>
        </p:spPr>
        <p:txBody>
          <a:bodyPr/>
          <a:lstStyle/>
          <a:p>
            <a:endParaRPr lang="zh-CN" altLang="en-US"/>
          </a:p>
        </p:txBody>
      </p:sp>
      <p:sp>
        <p:nvSpPr>
          <p:cNvPr id="138" name="AutoShape 8"/>
          <p:cNvSpPr>
            <a:spLocks noChangeAspect="1" noChangeArrowheads="1"/>
          </p:cNvSpPr>
          <p:nvPr/>
        </p:nvSpPr>
        <p:spPr bwMode="auto">
          <a:xfrm>
            <a:off x="3045768" y="1857400"/>
            <a:ext cx="1795463" cy="292100"/>
          </a:xfrm>
          <a:prstGeom prst="flowChartAlternateProcess">
            <a:avLst/>
          </a:prstGeom>
          <a:solidFill>
            <a:srgbClr val="FFFF00">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a:latin typeface="Times" pitchFamily="48" charset="0"/>
                <a:ea typeface="宋体" pitchFamily="2" charset="-122"/>
              </a:rPr>
              <a:t>Applications</a:t>
            </a:r>
          </a:p>
        </p:txBody>
      </p:sp>
      <p:grpSp>
        <p:nvGrpSpPr>
          <p:cNvPr id="139" name="Group 11"/>
          <p:cNvGrpSpPr>
            <a:grpSpLocks/>
          </p:cNvGrpSpPr>
          <p:nvPr/>
        </p:nvGrpSpPr>
        <p:grpSpPr bwMode="auto">
          <a:xfrm>
            <a:off x="2207568" y="4067200"/>
            <a:ext cx="3581400" cy="2212975"/>
            <a:chOff x="1728" y="2688"/>
            <a:chExt cx="2256" cy="1394"/>
          </a:xfrm>
        </p:grpSpPr>
        <p:sp>
          <p:nvSpPr>
            <p:cNvPr id="140" name="AutoShape 4"/>
            <p:cNvSpPr>
              <a:spLocks noChangeAspect="1" noChangeArrowheads="1"/>
            </p:cNvSpPr>
            <p:nvPr/>
          </p:nvSpPr>
          <p:spPr bwMode="auto">
            <a:xfrm>
              <a:off x="2200" y="2784"/>
              <a:ext cx="1273" cy="405"/>
            </a:xfrm>
            <a:prstGeom prst="flowChartManualInput">
              <a:avLst/>
            </a:prstGeom>
            <a:solidFill>
              <a:srgbClr val="66CCFF">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dirty="0">
                  <a:latin typeface="Times" pitchFamily="48" charset="0"/>
                  <a:ea typeface="宋体" pitchFamily="2" charset="-122"/>
                </a:rPr>
                <a:t>Storage component</a:t>
              </a:r>
            </a:p>
          </p:txBody>
        </p:sp>
        <p:sp>
          <p:nvSpPr>
            <p:cNvPr id="141" name="Rectangle 5"/>
            <p:cNvSpPr>
              <a:spLocks noChangeAspect="1" noChangeArrowheads="1"/>
            </p:cNvSpPr>
            <p:nvPr/>
          </p:nvSpPr>
          <p:spPr bwMode="auto">
            <a:xfrm>
              <a:off x="2113" y="2688"/>
              <a:ext cx="1447" cy="1104"/>
            </a:xfrm>
            <a:prstGeom prst="rect">
              <a:avLst/>
            </a:prstGeom>
            <a:noFill/>
            <a:ln w="19050">
              <a:solidFill>
                <a:schemeClr val="tx1"/>
              </a:solidFill>
              <a:prstDash val="dash"/>
              <a:miter lim="800000"/>
              <a:headEnd/>
              <a:tailEnd/>
            </a:ln>
            <a:effectLst/>
          </p:spPr>
          <p:txBody>
            <a:bodyPr wrap="none" anchor="ctr"/>
            <a:lstStyle/>
            <a:p>
              <a:endParaRPr lang="zh-CN" altLang="en-US"/>
            </a:p>
          </p:txBody>
        </p:sp>
        <p:pic>
          <p:nvPicPr>
            <p:cNvPr id="142" name="Picture 9" descr="drive"/>
            <p:cNvPicPr>
              <a:picLocks noChangeAspect="1" noChangeArrowheads="1"/>
            </p:cNvPicPr>
            <p:nvPr/>
          </p:nvPicPr>
          <p:blipFill>
            <a:blip r:embed="rId2" cstate="print"/>
            <a:srcRect/>
            <a:stretch>
              <a:fillRect/>
            </a:stretch>
          </p:blipFill>
          <p:spPr bwMode="auto">
            <a:xfrm>
              <a:off x="2576" y="3235"/>
              <a:ext cx="544" cy="509"/>
            </a:xfrm>
            <a:prstGeom prst="rect">
              <a:avLst/>
            </a:prstGeom>
            <a:noFill/>
          </p:spPr>
        </p:pic>
        <p:sp>
          <p:nvSpPr>
            <p:cNvPr id="143" name="Text Box 10"/>
            <p:cNvSpPr txBox="1">
              <a:spLocks noChangeArrowheads="1"/>
            </p:cNvSpPr>
            <p:nvPr/>
          </p:nvSpPr>
          <p:spPr bwMode="auto">
            <a:xfrm>
              <a:off x="1728" y="3851"/>
              <a:ext cx="2256" cy="231"/>
            </a:xfrm>
            <a:prstGeom prst="rect">
              <a:avLst/>
            </a:prstGeom>
            <a:noFill/>
            <a:ln w="9525">
              <a:noFill/>
              <a:miter lim="800000"/>
              <a:headEnd/>
              <a:tailEnd/>
            </a:ln>
            <a:effectLst/>
          </p:spPr>
          <p:txBody>
            <a:bodyPr>
              <a:spAutoFit/>
            </a:bodyPr>
            <a:lstStyle/>
            <a:p>
              <a:pPr>
                <a:spcBef>
                  <a:spcPct val="10000"/>
                </a:spcBef>
                <a:buClr>
                  <a:schemeClr val="bg1"/>
                </a:buClr>
                <a:buSzTx/>
                <a:buFont typeface="Times" pitchFamily="48" charset="0"/>
                <a:buNone/>
              </a:pPr>
              <a:r>
                <a:rPr lang="en-US" altLang="zh-CN" sz="1800">
                  <a:latin typeface="Times" pitchFamily="48" charset="0"/>
                  <a:ea typeface="宋体" pitchFamily="2" charset="-122"/>
                </a:rPr>
                <a:t>Object-based Storage Device (OSD)</a:t>
              </a:r>
            </a:p>
          </p:txBody>
        </p:sp>
      </p:grpSp>
      <p:sp>
        <p:nvSpPr>
          <p:cNvPr id="144" name="AutoShape 12"/>
          <p:cNvSpPr>
            <a:spLocks noChangeAspect="1" noChangeArrowheads="1"/>
          </p:cNvSpPr>
          <p:nvPr/>
        </p:nvSpPr>
        <p:spPr bwMode="auto">
          <a:xfrm>
            <a:off x="3006081" y="2619400"/>
            <a:ext cx="2020887" cy="642938"/>
          </a:xfrm>
          <a:prstGeom prst="flowChartManualInput">
            <a:avLst/>
          </a:prstGeom>
          <a:solidFill>
            <a:srgbClr val="66CCFF">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dirty="0">
                <a:latin typeface="Times" pitchFamily="48" charset="0"/>
                <a:ea typeface="宋体" pitchFamily="2" charset="-122"/>
              </a:rPr>
              <a:t>Metadata Manager</a:t>
            </a:r>
          </a:p>
        </p:txBody>
      </p:sp>
      <p:sp>
        <p:nvSpPr>
          <p:cNvPr id="145" name="Freeform 14"/>
          <p:cNvSpPr>
            <a:spLocks noChangeAspect="1"/>
          </p:cNvSpPr>
          <p:nvPr/>
        </p:nvSpPr>
        <p:spPr bwMode="auto">
          <a:xfrm>
            <a:off x="4214168" y="3160738"/>
            <a:ext cx="1971675" cy="1092200"/>
          </a:xfrm>
          <a:custGeom>
            <a:avLst/>
            <a:gdLst/>
            <a:ahLst/>
            <a:cxnLst>
              <a:cxn ang="0">
                <a:pos x="0" y="0"/>
              </a:cxn>
              <a:cxn ang="0">
                <a:pos x="1242" y="688"/>
              </a:cxn>
            </a:cxnLst>
            <a:rect l="0" t="0" r="r" b="b"/>
            <a:pathLst>
              <a:path w="1242" h="688">
                <a:moveTo>
                  <a:pt x="0" y="0"/>
                </a:moveTo>
                <a:lnTo>
                  <a:pt x="1242" y="688"/>
                </a:lnTo>
              </a:path>
            </a:pathLst>
          </a:custGeom>
          <a:noFill/>
          <a:ln w="12700">
            <a:solidFill>
              <a:schemeClr val="tx2"/>
            </a:solidFill>
            <a:round/>
            <a:headEnd type="triangle" w="med" len="med"/>
            <a:tailEnd type="triangle" w="med" len="med"/>
          </a:ln>
          <a:effectLst/>
        </p:spPr>
        <p:txBody>
          <a:bodyPr/>
          <a:lstStyle/>
          <a:p>
            <a:endParaRPr lang="zh-CN" altLang="en-US"/>
          </a:p>
        </p:txBody>
      </p:sp>
      <p:sp>
        <p:nvSpPr>
          <p:cNvPr id="146" name="Freeform 15"/>
          <p:cNvSpPr>
            <a:spLocks noChangeAspect="1"/>
          </p:cNvSpPr>
          <p:nvPr/>
        </p:nvSpPr>
        <p:spPr bwMode="auto">
          <a:xfrm>
            <a:off x="2196456" y="3171850"/>
            <a:ext cx="1554162" cy="1057275"/>
          </a:xfrm>
          <a:custGeom>
            <a:avLst/>
            <a:gdLst/>
            <a:ahLst/>
            <a:cxnLst>
              <a:cxn ang="0">
                <a:pos x="0" y="666"/>
              </a:cxn>
              <a:cxn ang="0">
                <a:pos x="979" y="0"/>
              </a:cxn>
            </a:cxnLst>
            <a:rect l="0" t="0" r="r" b="b"/>
            <a:pathLst>
              <a:path w="979" h="666">
                <a:moveTo>
                  <a:pt x="0" y="666"/>
                </a:moveTo>
                <a:lnTo>
                  <a:pt x="979" y="0"/>
                </a:lnTo>
              </a:path>
            </a:pathLst>
          </a:custGeom>
          <a:noFill/>
          <a:ln w="12700">
            <a:solidFill>
              <a:schemeClr val="tx2"/>
            </a:solidFill>
            <a:round/>
            <a:headEnd type="triangle" w="med" len="med"/>
            <a:tailEnd type="triangle" w="med" len="med"/>
          </a:ln>
          <a:effectLst/>
        </p:spPr>
        <p:txBody>
          <a:bodyPr/>
          <a:lstStyle/>
          <a:p>
            <a:endParaRPr lang="zh-CN" altLang="en-US"/>
          </a:p>
        </p:txBody>
      </p:sp>
      <p:sp>
        <p:nvSpPr>
          <p:cNvPr id="147" name="Freeform 16"/>
          <p:cNvSpPr>
            <a:spLocks noChangeAspect="1"/>
          </p:cNvSpPr>
          <p:nvPr/>
        </p:nvSpPr>
        <p:spPr bwMode="auto">
          <a:xfrm>
            <a:off x="3098156" y="4502175"/>
            <a:ext cx="2160587" cy="1588"/>
          </a:xfrm>
          <a:custGeom>
            <a:avLst/>
            <a:gdLst/>
            <a:ahLst/>
            <a:cxnLst>
              <a:cxn ang="0">
                <a:pos x="0" y="0"/>
              </a:cxn>
              <a:cxn ang="0">
                <a:pos x="1361" y="0"/>
              </a:cxn>
            </a:cxnLst>
            <a:rect l="0" t="0" r="r" b="b"/>
            <a:pathLst>
              <a:path w="1361" h="1">
                <a:moveTo>
                  <a:pt x="0" y="0"/>
                </a:moveTo>
                <a:lnTo>
                  <a:pt x="1361" y="0"/>
                </a:lnTo>
              </a:path>
            </a:pathLst>
          </a:custGeom>
          <a:noFill/>
          <a:ln w="12700">
            <a:solidFill>
              <a:schemeClr val="tx2"/>
            </a:solidFill>
            <a:round/>
            <a:headEnd type="triangle" w="med" len="med"/>
            <a:tailEnd type="triangle" w="med" len="med"/>
          </a:ln>
          <a:effectLst/>
        </p:spPr>
        <p:txBody>
          <a:bodyPr/>
          <a:lstStyle/>
          <a:p>
            <a:endParaRPr lang="zh-CN" altLang="en-US"/>
          </a:p>
        </p:txBody>
      </p:sp>
      <p:grpSp>
        <p:nvGrpSpPr>
          <p:cNvPr id="148" name="Group 25"/>
          <p:cNvGrpSpPr>
            <a:grpSpLocks/>
          </p:cNvGrpSpPr>
          <p:nvPr/>
        </p:nvGrpSpPr>
        <p:grpSpPr bwMode="auto">
          <a:xfrm>
            <a:off x="5357168" y="4424388"/>
            <a:ext cx="3175000" cy="1243012"/>
            <a:chOff x="3552" y="2760"/>
            <a:chExt cx="2000" cy="783"/>
          </a:xfrm>
        </p:grpSpPr>
        <p:sp>
          <p:nvSpPr>
            <p:cNvPr id="149" name="Text Box 26"/>
            <p:cNvSpPr txBox="1">
              <a:spLocks noChangeArrowheads="1"/>
            </p:cNvSpPr>
            <p:nvPr/>
          </p:nvSpPr>
          <p:spPr bwMode="auto">
            <a:xfrm>
              <a:off x="3600" y="3312"/>
              <a:ext cx="1952" cy="231"/>
            </a:xfrm>
            <a:prstGeom prst="rect">
              <a:avLst/>
            </a:prstGeom>
            <a:noFill/>
            <a:ln w="9525">
              <a:noFill/>
              <a:miter lim="800000"/>
              <a:headEnd/>
              <a:tailEnd/>
            </a:ln>
            <a:effectLst/>
          </p:spPr>
          <p:txBody>
            <a:bodyPr wrap="none">
              <a:spAutoFit/>
            </a:bodyPr>
            <a:lstStyle/>
            <a:p>
              <a:pPr>
                <a:spcBef>
                  <a:spcPct val="10000"/>
                </a:spcBef>
                <a:buClr>
                  <a:schemeClr val="bg1"/>
                </a:buClr>
                <a:buSzTx/>
                <a:buFont typeface="Times" pitchFamily="48" charset="0"/>
                <a:buNone/>
              </a:pPr>
              <a:r>
                <a:rPr lang="en-US" altLang="zh-CN" sz="1800">
                  <a:latin typeface="Times" pitchFamily="48" charset="0"/>
                  <a:ea typeface="宋体" pitchFamily="2" charset="-122"/>
                </a:rPr>
                <a:t>Object Storage Devices (OSDs)</a:t>
              </a:r>
            </a:p>
          </p:txBody>
        </p:sp>
        <p:sp>
          <p:nvSpPr>
            <p:cNvPr id="150" name="AutoShape 27"/>
            <p:cNvSpPr>
              <a:spLocks noChangeArrowheads="1"/>
            </p:cNvSpPr>
            <p:nvPr/>
          </p:nvSpPr>
          <p:spPr bwMode="auto">
            <a:xfrm>
              <a:off x="4719" y="2760"/>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1" name="AutoShape 28"/>
            <p:cNvSpPr>
              <a:spLocks noChangeArrowheads="1"/>
            </p:cNvSpPr>
            <p:nvPr/>
          </p:nvSpPr>
          <p:spPr bwMode="auto">
            <a:xfrm>
              <a:off x="4835" y="2876"/>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2" name="AutoShape 29"/>
            <p:cNvSpPr>
              <a:spLocks noChangeArrowheads="1"/>
            </p:cNvSpPr>
            <p:nvPr/>
          </p:nvSpPr>
          <p:spPr bwMode="auto">
            <a:xfrm>
              <a:off x="4952" y="2993"/>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3" name="AutoShape 30"/>
            <p:cNvSpPr>
              <a:spLocks noChangeArrowheads="1"/>
            </p:cNvSpPr>
            <p:nvPr/>
          </p:nvSpPr>
          <p:spPr bwMode="auto">
            <a:xfrm>
              <a:off x="4427" y="2760"/>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4" name="AutoShape 31"/>
            <p:cNvSpPr>
              <a:spLocks noChangeArrowheads="1"/>
            </p:cNvSpPr>
            <p:nvPr/>
          </p:nvSpPr>
          <p:spPr bwMode="auto">
            <a:xfrm>
              <a:off x="4544" y="2876"/>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5" name="AutoShape 32"/>
            <p:cNvSpPr>
              <a:spLocks noChangeArrowheads="1"/>
            </p:cNvSpPr>
            <p:nvPr/>
          </p:nvSpPr>
          <p:spPr bwMode="auto">
            <a:xfrm>
              <a:off x="4660" y="2993"/>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6" name="AutoShape 33"/>
            <p:cNvSpPr>
              <a:spLocks noChangeArrowheads="1"/>
            </p:cNvSpPr>
            <p:nvPr/>
          </p:nvSpPr>
          <p:spPr bwMode="auto">
            <a:xfrm>
              <a:off x="4135" y="2760"/>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7" name="AutoShape 34"/>
            <p:cNvSpPr>
              <a:spLocks noChangeArrowheads="1"/>
            </p:cNvSpPr>
            <p:nvPr/>
          </p:nvSpPr>
          <p:spPr bwMode="auto">
            <a:xfrm>
              <a:off x="4252" y="2876"/>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8" name="AutoShape 35"/>
            <p:cNvSpPr>
              <a:spLocks noChangeArrowheads="1"/>
            </p:cNvSpPr>
            <p:nvPr/>
          </p:nvSpPr>
          <p:spPr bwMode="auto">
            <a:xfrm>
              <a:off x="4369" y="2993"/>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9" name="AutoShape 36"/>
            <p:cNvSpPr>
              <a:spLocks noChangeArrowheads="1"/>
            </p:cNvSpPr>
            <p:nvPr/>
          </p:nvSpPr>
          <p:spPr bwMode="auto">
            <a:xfrm>
              <a:off x="3844" y="2760"/>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60" name="AutoShape 37"/>
            <p:cNvSpPr>
              <a:spLocks noChangeArrowheads="1"/>
            </p:cNvSpPr>
            <p:nvPr/>
          </p:nvSpPr>
          <p:spPr bwMode="auto">
            <a:xfrm>
              <a:off x="3960" y="2876"/>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61" name="AutoShape 38"/>
            <p:cNvSpPr>
              <a:spLocks noChangeArrowheads="1"/>
            </p:cNvSpPr>
            <p:nvPr/>
          </p:nvSpPr>
          <p:spPr bwMode="auto">
            <a:xfrm>
              <a:off x="4077" y="2993"/>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62" name="AutoShape 39"/>
            <p:cNvSpPr>
              <a:spLocks noChangeArrowheads="1"/>
            </p:cNvSpPr>
            <p:nvPr/>
          </p:nvSpPr>
          <p:spPr bwMode="auto">
            <a:xfrm>
              <a:off x="3552" y="2760"/>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63" name="AutoShape 40"/>
            <p:cNvSpPr>
              <a:spLocks noChangeArrowheads="1"/>
            </p:cNvSpPr>
            <p:nvPr/>
          </p:nvSpPr>
          <p:spPr bwMode="auto">
            <a:xfrm>
              <a:off x="3669" y="2876"/>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64" name="AutoShape 41"/>
            <p:cNvSpPr>
              <a:spLocks noChangeArrowheads="1"/>
            </p:cNvSpPr>
            <p:nvPr/>
          </p:nvSpPr>
          <p:spPr bwMode="auto">
            <a:xfrm>
              <a:off x="3785" y="2993"/>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grpSp>
      <p:sp>
        <p:nvSpPr>
          <p:cNvPr id="165" name="AutoShape 46"/>
          <p:cNvSpPr>
            <a:spLocks noChangeAspect="1" noChangeArrowheads="1"/>
          </p:cNvSpPr>
          <p:nvPr/>
        </p:nvSpPr>
        <p:spPr bwMode="auto">
          <a:xfrm rot="10800000">
            <a:off x="2969568" y="2543200"/>
            <a:ext cx="2038350" cy="658813"/>
          </a:xfrm>
          <a:prstGeom prst="flowChartManualInput">
            <a:avLst/>
          </a:prstGeom>
          <a:solidFill>
            <a:srgbClr val="66CCFF">
              <a:alpha val="50000"/>
            </a:srgbClr>
          </a:solidFill>
          <a:ln w="12700">
            <a:solidFill>
              <a:schemeClr val="tx1"/>
            </a:solidFill>
            <a:miter lim="800000"/>
            <a:headEnd/>
            <a:tailEnd/>
          </a:ln>
          <a:effectLst/>
        </p:spPr>
        <p:txBody>
          <a:bodyPr rot="10800000" wrap="none" anchor="ctr"/>
          <a:lstStyle/>
          <a:p>
            <a:pPr algn="ctr">
              <a:spcBef>
                <a:spcPct val="0"/>
              </a:spcBef>
              <a:buClr>
                <a:schemeClr val="bg1"/>
              </a:buClr>
              <a:buSzTx/>
              <a:buFont typeface="Times" pitchFamily="48" charset="0"/>
              <a:buNone/>
            </a:pPr>
            <a:r>
              <a:rPr lang="en-US" altLang="zh-CN" sz="1600" dirty="0">
                <a:solidFill>
                  <a:srgbClr val="333333"/>
                </a:solidFill>
                <a:latin typeface="Times" pitchFamily="48" charset="0"/>
                <a:ea typeface="宋体" pitchFamily="2" charset="-122"/>
              </a:rPr>
              <a:t>Client</a:t>
            </a:r>
          </a:p>
        </p:txBody>
      </p:sp>
    </p:spTree>
    <p:extLst>
      <p:ext uri="{BB962C8B-B14F-4D97-AF65-F5344CB8AC3E}">
        <p14:creationId xmlns:p14="http://schemas.microsoft.com/office/powerpoint/2010/main" val="411790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139"/>
                                        </p:tgtEl>
                                        <p:attrNameLst>
                                          <p:attrName>ppt_x</p:attrName>
                                          <p:attrName>ppt_y</p:attrName>
                                        </p:attrNameLst>
                                      </p:cBhvr>
                                    </p:animMotion>
                                  </p:childTnLst>
                                </p:cTn>
                              </p:par>
                              <p:par>
                                <p:cTn id="7" presetID="1" presetClass="exit" presetSubtype="0" fill="hold" grpId="0" nodeType="withEffect">
                                  <p:stCondLst>
                                    <p:cond delay="0"/>
                                  </p:stCondLst>
                                  <p:childTnLst>
                                    <p:set>
                                      <p:cBhvr>
                                        <p:cTn id="8" dur="1" fill="hold">
                                          <p:stCondLst>
                                            <p:cond delay="0"/>
                                          </p:stCondLst>
                                        </p:cTn>
                                        <p:tgtEl>
                                          <p:spTgt spid="13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44"/>
                                        </p:tgtEl>
                                        <p:attrNameLst>
                                          <p:attrName>style.visibility</p:attrName>
                                        </p:attrNameLst>
                                      </p:cBhvr>
                                      <p:to>
                                        <p:strVal val="visible"/>
                                      </p:to>
                                    </p:set>
                                  </p:childTnLst>
                                </p:cTn>
                              </p:par>
                              <p:par>
                                <p:cTn id="11" presetID="0" presetClass="path" presetSubtype="0" accel="50000" decel="50000" fill="hold" grpId="1" nodeType="withEffect">
                                  <p:stCondLst>
                                    <p:cond delay="0"/>
                                  </p:stCondLst>
                                  <p:childTnLst>
                                    <p:animMotion origin="layout" path="M -3.05556E-6 3.19149E-6 L -0.20607 0.2308 " pathEditMode="relative" rAng="0" ptsTypes="AA">
                                      <p:cBhvr>
                                        <p:cTn id="12" dur="2000" fill="hold"/>
                                        <p:tgtEl>
                                          <p:spTgt spid="144"/>
                                        </p:tgtEl>
                                        <p:attrNameLst>
                                          <p:attrName>ppt_x</p:attrName>
                                          <p:attrName>ppt_y</p:attrName>
                                        </p:attrNameLst>
                                      </p:cBhvr>
                                      <p:rCtr x="-10300" y="11500"/>
                                    </p:animMotion>
                                  </p:childTnLst>
                                </p:cTn>
                              </p:par>
                              <p:par>
                                <p:cTn id="13" presetID="1" presetClass="exit" presetSubtype="0" fill="hold" grpId="0" nodeType="withEffect">
                                  <p:stCondLst>
                                    <p:cond delay="0"/>
                                  </p:stCondLst>
                                  <p:childTnLst>
                                    <p:set>
                                      <p:cBhvr>
                                        <p:cTn id="14" dur="1" fill="hold">
                                          <p:stCondLst>
                                            <p:cond delay="0"/>
                                          </p:stCondLst>
                                        </p:cTn>
                                        <p:tgtEl>
                                          <p:spTgt spid="136"/>
                                        </p:tgtEl>
                                        <p:attrNameLst>
                                          <p:attrName>style.visibility</p:attrName>
                                        </p:attrNameLst>
                                      </p:cBhvr>
                                      <p:to>
                                        <p:strVal val="hidden"/>
                                      </p:to>
                                    </p:set>
                                  </p:childTnLst>
                                </p:cTn>
                              </p:par>
                              <p:par>
                                <p:cTn id="15" presetID="1" presetClass="entr" presetSubtype="0" fill="hold" grpId="1" nodeType="withEffect">
                                  <p:stCondLst>
                                    <p:cond delay="0"/>
                                  </p:stCondLst>
                                  <p:childTnLst>
                                    <p:set>
                                      <p:cBhvr>
                                        <p:cTn id="16" dur="1" fill="hold">
                                          <p:stCondLst>
                                            <p:cond delay="0"/>
                                          </p:stCondLst>
                                        </p:cTn>
                                        <p:tgtEl>
                                          <p:spTgt spid="165"/>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145"/>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4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4"/>
                                        </p:tgtEl>
                                        <p:attrNameLst>
                                          <p:attrName>style.visibility</p:attrName>
                                        </p:attrNameLst>
                                      </p:cBhvr>
                                      <p:to>
                                        <p:strVal val="visible"/>
                                      </p:to>
                                    </p:set>
                                  </p:childTnLst>
                                </p:cTn>
                              </p:par>
                              <p:par>
                                <p:cTn id="30" presetID="1" presetClass="exit" presetSubtype="0" fill="hold" grpId="2" nodeType="withEffect">
                                  <p:stCondLst>
                                    <p:cond delay="0"/>
                                  </p:stCondLst>
                                  <p:childTnLst>
                                    <p:set>
                                      <p:cBhvr>
                                        <p:cTn id="31" dur="1" fill="hold">
                                          <p:stCondLst>
                                            <p:cond delay="0"/>
                                          </p:stCondLst>
                                        </p:cTn>
                                        <p:tgtEl>
                                          <p:spTgt spid="165"/>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137"/>
                                        </p:tgtEl>
                                        <p:attrNameLst>
                                          <p:attrName>style.visibility</p:attrName>
                                        </p:attrNameLst>
                                      </p:cBhvr>
                                      <p:to>
                                        <p:strVal val="hidden"/>
                                      </p:to>
                                    </p:set>
                                  </p:childTnLst>
                                </p:cTn>
                              </p:par>
                              <p:par>
                                <p:cTn id="34" presetID="1" presetClass="exit" presetSubtype="0" fill="hold" grpId="0" nodeType="withEffect">
                                  <p:stCondLst>
                                    <p:cond delay="0"/>
                                  </p:stCondLst>
                                  <p:childTnLst>
                                    <p:set>
                                      <p:cBhvr>
                                        <p:cTn id="35" dur="1" fill="hold">
                                          <p:stCondLst>
                                            <p:cond delay="0"/>
                                          </p:stCondLst>
                                        </p:cTn>
                                        <p:tgtEl>
                                          <p:spTgt spid="13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7"/>
                                        </p:tgtEl>
                                        <p:attrNameLst>
                                          <p:attrName>style.visibility</p:attrName>
                                        </p:attrNameLst>
                                      </p:cBhvr>
                                      <p:to>
                                        <p:strVal val="visible"/>
                                      </p:to>
                                    </p:set>
                                  </p:childTnLst>
                                </p:cTn>
                              </p:par>
                              <p:par>
                                <p:cTn id="40" presetID="1" presetClass="exit" presetSubtype="0" fill="hold" grpId="2" nodeType="withEffect">
                                  <p:stCondLst>
                                    <p:cond delay="0"/>
                                  </p:stCondLst>
                                  <p:childTnLst>
                                    <p:set>
                                      <p:cBhvr>
                                        <p:cTn id="41" dur="1" fill="hold">
                                          <p:stCondLst>
                                            <p:cond delay="0"/>
                                          </p:stCondLst>
                                        </p:cTn>
                                        <p:tgtEl>
                                          <p:spTgt spid="14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48"/>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0"/>
                                          </p:stCondLst>
                                        </p:cTn>
                                        <p:tgtEl>
                                          <p:spTgt spid="139"/>
                                        </p:tgtEl>
                                        <p:attrNameLst>
                                          <p:attrName>style.visibility</p:attrName>
                                        </p:attrNameLst>
                                      </p:cBhvr>
                                      <p:to>
                                        <p:strVal val="hidden"/>
                                      </p:to>
                                    </p:set>
                                  </p:childTnLst>
                                </p:cTn>
                              </p:par>
                              <p:par>
                                <p:cTn id="48" presetID="1" presetClass="exit" presetSubtype="0" fill="hold" grpId="0" nodeType="withEffect">
                                  <p:stCondLst>
                                    <p:cond delay="0"/>
                                  </p:stCondLst>
                                  <p:childTnLst>
                                    <p:set>
                                      <p:cBhvr>
                                        <p:cTn id="49" dur="1" fill="hold">
                                          <p:stCondLst>
                                            <p:cond delay="0"/>
                                          </p:stCondLst>
                                        </p:cTn>
                                        <p:tgtEl>
                                          <p:spTgt spid="1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P spid="137" grpId="0" animBg="1"/>
      <p:bldP spid="138" grpId="0" animBg="1"/>
      <p:bldP spid="144" grpId="0" animBg="1"/>
      <p:bldP spid="144" grpId="1" animBg="1"/>
      <p:bldP spid="144" grpId="2" animBg="1"/>
      <p:bldP spid="145" grpId="0" animBg="1"/>
      <p:bldP spid="146" grpId="0" animBg="1"/>
      <p:bldP spid="147" grpId="0" animBg="1"/>
      <p:bldP spid="165" grpId="0" animBg="1"/>
      <p:bldP spid="165" grpId="1" animBg="1"/>
      <p:bldP spid="165"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stretch>
            <a:fillRect/>
          </a:stretch>
        </p:blipFill>
        <p:spPr bwMode="auto">
          <a:xfrm>
            <a:off x="360000" y="1080000"/>
            <a:ext cx="8460000" cy="5617215"/>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dirty="0" smtClean="0"/>
              <a:t>Object Decomposition</a:t>
            </a:r>
            <a:endParaRPr lang="zh-CN" altLang="en-US" dirty="0"/>
          </a:p>
        </p:txBody>
      </p:sp>
    </p:spTree>
    <p:extLst>
      <p:ext uri="{BB962C8B-B14F-4D97-AF65-F5344CB8AC3E}">
        <p14:creationId xmlns:p14="http://schemas.microsoft.com/office/powerpoint/2010/main" val="5806996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讲座内容</a:t>
            </a:r>
            <a:endParaRPr lang="zh-CN" altLang="en-US" dirty="0"/>
          </a:p>
        </p:txBody>
      </p:sp>
      <p:sp>
        <p:nvSpPr>
          <p:cNvPr id="3" name="内容占位符 2"/>
          <p:cNvSpPr>
            <a:spLocks noGrp="1"/>
          </p:cNvSpPr>
          <p:nvPr>
            <p:ph idx="1"/>
          </p:nvPr>
        </p:nvSpPr>
        <p:spPr/>
        <p:txBody>
          <a:bodyPr>
            <a:normAutofit/>
          </a:bodyPr>
          <a:lstStyle/>
          <a:p>
            <a:pPr>
              <a:lnSpc>
                <a:spcPct val="120000"/>
              </a:lnSpc>
            </a:pPr>
            <a:r>
              <a:rPr lang="zh-CN" altLang="en-US" dirty="0" smtClean="0"/>
              <a:t>数据中心存储</a:t>
            </a:r>
            <a:endParaRPr lang="en-US" altLang="zh-CN" dirty="0" smtClean="0"/>
          </a:p>
          <a:p>
            <a:pPr lvl="1">
              <a:lnSpc>
                <a:spcPct val="120000"/>
              </a:lnSpc>
            </a:pPr>
            <a:r>
              <a:rPr lang="zh-CN" altLang="en-US" dirty="0" smtClean="0"/>
              <a:t>对象存储 </a:t>
            </a:r>
            <a:r>
              <a:rPr lang="en-US" altLang="zh-CN" sz="1600" i="1" dirty="0" smtClean="0"/>
              <a:t>Object Storage</a:t>
            </a:r>
            <a:endParaRPr lang="en-US" altLang="zh-CN" i="1" dirty="0" smtClean="0"/>
          </a:p>
          <a:p>
            <a:pPr lvl="1">
              <a:lnSpc>
                <a:spcPct val="120000"/>
              </a:lnSpc>
            </a:pPr>
            <a:r>
              <a:rPr lang="zh-CN" altLang="en-US" dirty="0" smtClean="0">
                <a:solidFill>
                  <a:schemeClr val="bg1">
                    <a:lumMod val="85000"/>
                  </a:schemeClr>
                </a:solidFill>
              </a:rPr>
              <a:t>存储虚拟化</a:t>
            </a:r>
            <a:r>
              <a:rPr lang="en-US" altLang="zh-CN" dirty="0" smtClean="0">
                <a:solidFill>
                  <a:schemeClr val="bg1">
                    <a:lumMod val="85000"/>
                  </a:schemeClr>
                </a:solidFill>
              </a:rPr>
              <a:t>/</a:t>
            </a:r>
            <a:r>
              <a:rPr lang="zh-CN" altLang="en-US" dirty="0" smtClean="0">
                <a:solidFill>
                  <a:schemeClr val="bg1">
                    <a:lumMod val="85000"/>
                  </a:schemeClr>
                </a:solidFill>
              </a:rPr>
              <a:t>管理 </a:t>
            </a:r>
            <a:r>
              <a:rPr lang="en-US" altLang="zh-CN" sz="1600" i="1" dirty="0" smtClean="0">
                <a:solidFill>
                  <a:schemeClr val="bg1">
                    <a:lumMod val="85000"/>
                  </a:schemeClr>
                </a:solidFill>
              </a:rPr>
              <a:t>Storage Virtualization/Management</a:t>
            </a:r>
            <a:endParaRPr lang="en-US" altLang="zh-CN" i="1" dirty="0" smtClean="0">
              <a:solidFill>
                <a:schemeClr val="bg1">
                  <a:lumMod val="85000"/>
                </a:schemeClr>
              </a:solidFill>
            </a:endParaRPr>
          </a:p>
          <a:p>
            <a:pPr lvl="1">
              <a:lnSpc>
                <a:spcPct val="120000"/>
              </a:lnSpc>
            </a:pPr>
            <a:r>
              <a:rPr lang="zh-CN" altLang="en-US" dirty="0" smtClean="0">
                <a:solidFill>
                  <a:schemeClr val="bg1">
                    <a:lumMod val="85000"/>
                  </a:schemeClr>
                </a:solidFill>
              </a:rPr>
              <a:t>软件</a:t>
            </a:r>
            <a:r>
              <a:rPr lang="zh-CN" altLang="en-US" dirty="0">
                <a:solidFill>
                  <a:schemeClr val="bg1">
                    <a:lumMod val="85000"/>
                  </a:schemeClr>
                </a:solidFill>
              </a:rPr>
              <a:t>定义</a:t>
            </a:r>
            <a:r>
              <a:rPr lang="zh-CN" altLang="en-US" dirty="0" smtClean="0">
                <a:solidFill>
                  <a:schemeClr val="bg1">
                    <a:lumMod val="85000"/>
                  </a:schemeClr>
                </a:solidFill>
              </a:rPr>
              <a:t>存储 </a:t>
            </a:r>
            <a:r>
              <a:rPr lang="en-US" altLang="zh-CN" sz="1600" i="1" dirty="0" smtClean="0">
                <a:solidFill>
                  <a:schemeClr val="bg1">
                    <a:lumMod val="85000"/>
                  </a:schemeClr>
                </a:solidFill>
              </a:rPr>
              <a:t>Software Defined Storage</a:t>
            </a:r>
            <a:endParaRPr lang="en-US" altLang="zh-CN" i="1" dirty="0" smtClean="0">
              <a:solidFill>
                <a:schemeClr val="bg1">
                  <a:lumMod val="85000"/>
                </a:schemeClr>
              </a:solidFill>
            </a:endParaRPr>
          </a:p>
        </p:txBody>
      </p:sp>
    </p:spTree>
    <p:extLst>
      <p:ext uri="{BB962C8B-B14F-4D97-AF65-F5344CB8AC3E}">
        <p14:creationId xmlns:p14="http://schemas.microsoft.com/office/powerpoint/2010/main" val="41327914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stretch>
            <a:fillRect/>
          </a:stretch>
        </p:blipFill>
        <p:spPr bwMode="auto">
          <a:xfrm>
            <a:off x="360000" y="1080000"/>
            <a:ext cx="8460000" cy="5617215"/>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zh-CN" altLang="en-US" dirty="0"/>
              <a:t>对象存储系统组成</a:t>
            </a:r>
            <a:endParaRPr lang="zh-CN" altLang="en-US" dirty="0"/>
          </a:p>
        </p:txBody>
      </p:sp>
      <p:sp>
        <p:nvSpPr>
          <p:cNvPr id="3" name="矩形 2"/>
          <p:cNvSpPr/>
          <p:nvPr/>
        </p:nvSpPr>
        <p:spPr>
          <a:xfrm>
            <a:off x="152400" y="5544749"/>
            <a:ext cx="5309287" cy="7571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nSpc>
                <a:spcPct val="120000"/>
              </a:lnSpc>
              <a:buClr>
                <a:srgbClr val="FF0000"/>
              </a:buClr>
              <a:defRPr/>
            </a:pPr>
            <a:r>
              <a:rPr lang="zh-CN" altLang="en-US" sz="2000" b="1" dirty="0" smtClean="0">
                <a:latin typeface="Times New Roman" panose="02020603050405020304" pitchFamily="18" charset="0"/>
                <a:ea typeface="黑体" panose="02010609060101010101" pitchFamily="49" charset="-122"/>
                <a:cs typeface="Times New Roman" panose="02020603050405020304" pitchFamily="18" charset="0"/>
              </a:rPr>
              <a:t>对象 </a:t>
            </a:r>
            <a:r>
              <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Object)</a:t>
            </a:r>
          </a:p>
          <a:p>
            <a:pPr marL="0" lvl="1">
              <a:lnSpc>
                <a:spcPct val="120000"/>
              </a:lnSpc>
              <a:defRPr/>
            </a:pPr>
            <a:r>
              <a:rPr lang="zh-CN" altLang="en-US" sz="1600" i="1" dirty="0" smtClean="0">
                <a:latin typeface="Times New Roman" panose="02020603050405020304" pitchFamily="18" charset="0"/>
                <a:ea typeface="黑体" panose="02010609060101010101" pitchFamily="49" charset="-122"/>
                <a:cs typeface="Times New Roman" panose="02020603050405020304" pitchFamily="18" charset="0"/>
              </a:rPr>
              <a:t>包含文件</a:t>
            </a:r>
            <a:r>
              <a:rPr lang="zh-CN" altLang="en-US" sz="1600" i="1" dirty="0">
                <a:latin typeface="Times New Roman" panose="02020603050405020304" pitchFamily="18" charset="0"/>
                <a:ea typeface="黑体" panose="02010609060101010101" pitchFamily="49" charset="-122"/>
                <a:cs typeface="Times New Roman" panose="02020603050405020304" pitchFamily="18" charset="0"/>
              </a:rPr>
              <a:t>数据以及相关的属性信息，可以进行自我管理</a:t>
            </a:r>
          </a:p>
        </p:txBody>
      </p:sp>
      <p:sp>
        <p:nvSpPr>
          <p:cNvPr id="4" name="矩形 3"/>
          <p:cNvSpPr/>
          <p:nvPr/>
        </p:nvSpPr>
        <p:spPr>
          <a:xfrm>
            <a:off x="4444313" y="4418535"/>
            <a:ext cx="4230130" cy="728854"/>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nSpc>
                <a:spcPct val="120000"/>
              </a:lnSpc>
              <a:buClr>
                <a:srgbClr val="FF0000"/>
              </a:buClr>
              <a:buSzPct val="73000"/>
              <a:defRPr/>
            </a:pPr>
            <a:r>
              <a:rPr lang="zh-CN" altLang="zh-CN" sz="2000" b="1" dirty="0">
                <a:latin typeface="Times New Roman" panose="02020603050405020304" pitchFamily="18" charset="0"/>
                <a:ea typeface="黑体" panose="02010609060101010101" pitchFamily="49" charset="-122"/>
                <a:cs typeface="Times New Roman" panose="02020603050405020304" pitchFamily="18" charset="0"/>
              </a:rPr>
              <a:t>OSD（Object-based Storage Device)</a:t>
            </a:r>
          </a:p>
          <a:p>
            <a:pPr marL="0" lvl="1">
              <a:lnSpc>
                <a:spcPct val="120000"/>
              </a:lnSpc>
              <a:defRPr/>
            </a:pPr>
            <a:r>
              <a:rPr lang="zh-CN" altLang="zh-CN" sz="1600" i="1" dirty="0" smtClean="0">
                <a:latin typeface="Times New Roman" panose="02020603050405020304" pitchFamily="18" charset="0"/>
                <a:ea typeface="黑体" panose="02010609060101010101" pitchFamily="49" charset="-122"/>
                <a:cs typeface="Times New Roman" panose="02020603050405020304" pitchFamily="18" charset="0"/>
              </a:rPr>
              <a:t>智能</a:t>
            </a:r>
            <a:r>
              <a:rPr lang="zh-CN" altLang="zh-CN" sz="1600" i="1" dirty="0">
                <a:latin typeface="Times New Roman" panose="02020603050405020304" pitchFamily="18" charset="0"/>
                <a:ea typeface="黑体" panose="02010609060101010101" pitchFamily="49" charset="-122"/>
                <a:cs typeface="Times New Roman" panose="02020603050405020304" pitchFamily="18" charset="0"/>
              </a:rPr>
              <a:t>设备，</a:t>
            </a:r>
            <a:r>
              <a:rPr lang="zh-CN" altLang="zh-CN" sz="1600" i="1" dirty="0" smtClean="0">
                <a:latin typeface="Times New Roman" panose="02020603050405020304" pitchFamily="18" charset="0"/>
                <a:ea typeface="黑体" panose="02010609060101010101" pitchFamily="49" charset="-122"/>
                <a:cs typeface="Times New Roman" panose="02020603050405020304" pitchFamily="18" charset="0"/>
              </a:rPr>
              <a:t>是</a:t>
            </a:r>
            <a:r>
              <a:rPr lang="en-US" altLang="zh-CN" sz="1600" i="1"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i="1" dirty="0" smtClean="0">
                <a:latin typeface="Times New Roman" panose="02020603050405020304" pitchFamily="18" charset="0"/>
                <a:ea typeface="黑体" panose="02010609060101010101" pitchFamily="49" charset="-122"/>
                <a:cs typeface="Times New Roman" panose="02020603050405020304" pitchFamily="18" charset="0"/>
              </a:rPr>
              <a:t>Object</a:t>
            </a:r>
            <a:r>
              <a:rPr lang="en-US" altLang="zh-CN" sz="1600" i="1"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i="1" dirty="0" smtClean="0">
                <a:latin typeface="Times New Roman" panose="02020603050405020304" pitchFamily="18" charset="0"/>
                <a:ea typeface="黑体" panose="02010609060101010101" pitchFamily="49" charset="-122"/>
                <a:cs typeface="Times New Roman" panose="02020603050405020304" pitchFamily="18" charset="0"/>
              </a:rPr>
              <a:t>的</a:t>
            </a:r>
            <a:r>
              <a:rPr lang="zh-CN" altLang="zh-CN" sz="1600" i="1" dirty="0">
                <a:latin typeface="Times New Roman" panose="02020603050405020304" pitchFamily="18" charset="0"/>
                <a:ea typeface="黑体" panose="02010609060101010101" pitchFamily="49" charset="-122"/>
                <a:cs typeface="Times New Roman" panose="02020603050405020304" pitchFamily="18" charset="0"/>
              </a:rPr>
              <a:t>集合 </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矩形 6"/>
          <p:cNvSpPr/>
          <p:nvPr/>
        </p:nvSpPr>
        <p:spPr>
          <a:xfrm>
            <a:off x="152400" y="1548904"/>
            <a:ext cx="5902411" cy="75713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nSpc>
                <a:spcPct val="120000"/>
              </a:lnSpc>
              <a:buClr>
                <a:srgbClr val="FF0000"/>
              </a:buClr>
              <a:buSzPct val="73000"/>
              <a:defRPr/>
            </a:pPr>
            <a:r>
              <a:rPr lang="zh-CN" altLang="en-US" sz="2000" b="1" dirty="0" smtClean="0">
                <a:latin typeface="Times New Roman" panose="02020603050405020304" pitchFamily="18" charset="0"/>
                <a:ea typeface="黑体" panose="02010609060101010101" pitchFamily="49" charset="-122"/>
                <a:cs typeface="Times New Roman" panose="02020603050405020304" pitchFamily="18" charset="0"/>
              </a:rPr>
              <a:t>文件系统客户端 </a:t>
            </a:r>
            <a:r>
              <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rPr>
              <a:t>(Client)</a:t>
            </a:r>
            <a:endParaRPr lang="zh-CN" altLang="zh-CN" sz="2000" b="1" dirty="0">
              <a:latin typeface="Times New Roman" panose="02020603050405020304" pitchFamily="18" charset="0"/>
              <a:ea typeface="黑体" panose="02010609060101010101" pitchFamily="49" charset="-122"/>
              <a:cs typeface="Times New Roman" panose="02020603050405020304" pitchFamily="18" charset="0"/>
            </a:endParaRPr>
          </a:p>
          <a:p>
            <a:pPr marL="0" lvl="1">
              <a:lnSpc>
                <a:spcPct val="120000"/>
              </a:lnSpc>
              <a:defRPr/>
            </a:pPr>
            <a:r>
              <a:rPr lang="zh-CN" altLang="en-US" sz="1600" i="1" dirty="0">
                <a:latin typeface="Times New Roman" panose="02020603050405020304" pitchFamily="18" charset="0"/>
                <a:ea typeface="黑体" panose="02010609060101010101" pitchFamily="49" charset="-122"/>
                <a:cs typeface="Times New Roman" panose="02020603050405020304" pitchFamily="18" charset="0"/>
              </a:rPr>
              <a:t>运行在客户端上，将应用程序的文件系统请求</a:t>
            </a:r>
            <a:r>
              <a:rPr lang="zh-CN" altLang="en-US" sz="1600" i="1" dirty="0" smtClean="0">
                <a:latin typeface="Times New Roman" panose="02020603050405020304" pitchFamily="18" charset="0"/>
                <a:ea typeface="黑体" panose="02010609060101010101" pitchFamily="49" charset="-122"/>
                <a:cs typeface="Times New Roman" panose="02020603050405020304" pitchFamily="18" charset="0"/>
              </a:rPr>
              <a:t>传输至</a:t>
            </a:r>
            <a:r>
              <a:rPr lang="en-US" altLang="zh-CN" sz="1600" i="1" dirty="0" smtClean="0">
                <a:latin typeface="Times New Roman" panose="02020603050405020304" pitchFamily="18" charset="0"/>
                <a:ea typeface="黑体" panose="02010609060101010101" pitchFamily="49" charset="-122"/>
                <a:cs typeface="Times New Roman" panose="02020603050405020304" pitchFamily="18" charset="0"/>
              </a:rPr>
              <a:t>MDS</a:t>
            </a:r>
            <a:r>
              <a:rPr lang="zh-CN" altLang="en-US" sz="1600" i="1"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i="1" dirty="0" smtClean="0">
                <a:latin typeface="Times New Roman" panose="02020603050405020304" pitchFamily="18" charset="0"/>
                <a:ea typeface="黑体" panose="02010609060101010101" pitchFamily="49" charset="-122"/>
                <a:cs typeface="Times New Roman" panose="02020603050405020304" pitchFamily="18" charset="0"/>
              </a:rPr>
              <a:t>OSD</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矩形 9"/>
          <p:cNvSpPr/>
          <p:nvPr/>
        </p:nvSpPr>
        <p:spPr>
          <a:xfrm>
            <a:off x="4444313" y="2552916"/>
            <a:ext cx="4660962" cy="75713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nSpc>
                <a:spcPct val="120000"/>
              </a:lnSpc>
              <a:buClr>
                <a:srgbClr val="FF0000"/>
              </a:buClr>
              <a:buSzPct val="73000"/>
              <a:defRPr/>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元数据</a:t>
            </a:r>
            <a:r>
              <a:rPr lang="zh-CN" altLang="en-US" sz="2000" b="1" dirty="0" smtClean="0">
                <a:latin typeface="Times New Roman" panose="02020603050405020304" pitchFamily="18" charset="0"/>
                <a:ea typeface="黑体" panose="02010609060101010101" pitchFamily="49" charset="-122"/>
                <a:cs typeface="Times New Roman" panose="02020603050405020304" pitchFamily="18" charset="0"/>
              </a:rPr>
              <a:t>服务器 </a:t>
            </a:r>
            <a:r>
              <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Metadata Server</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MDS)</a:t>
            </a:r>
          </a:p>
          <a:p>
            <a:pPr marL="0" lvl="1">
              <a:lnSpc>
                <a:spcPct val="120000"/>
              </a:lnSpc>
              <a:defRPr/>
            </a:pPr>
            <a:r>
              <a:rPr lang="zh-CN" altLang="en-US" sz="1600" i="1" dirty="0">
                <a:latin typeface="Times New Roman" panose="02020603050405020304" pitchFamily="18" charset="0"/>
                <a:ea typeface="黑体" panose="02010609060101010101" pitchFamily="49" charset="-122"/>
                <a:cs typeface="Times New Roman" panose="02020603050405020304" pitchFamily="18" charset="0"/>
              </a:rPr>
              <a:t>提供</a:t>
            </a:r>
            <a:r>
              <a:rPr lang="zh-CN" altLang="en-US" sz="1600" i="1" dirty="0" smtClean="0">
                <a:latin typeface="Times New Roman" panose="02020603050405020304" pitchFamily="18" charset="0"/>
                <a:ea typeface="黑体" panose="02010609060101010101" pitchFamily="49" charset="-122"/>
                <a:cs typeface="Times New Roman" panose="02020603050405020304" pitchFamily="18" charset="0"/>
              </a:rPr>
              <a:t>元数据服务，保证 </a:t>
            </a:r>
            <a:r>
              <a:rPr lang="en-US" altLang="zh-CN" sz="1600" i="1" dirty="0" smtClean="0">
                <a:latin typeface="Times New Roman" panose="02020603050405020304" pitchFamily="18" charset="0"/>
                <a:ea typeface="黑体" panose="02010609060101010101" pitchFamily="49" charset="-122"/>
                <a:cs typeface="Times New Roman" panose="02020603050405020304" pitchFamily="18" charset="0"/>
              </a:rPr>
              <a:t>Cache </a:t>
            </a:r>
            <a:r>
              <a:rPr lang="zh-CN" altLang="en-US" sz="1600" i="1" dirty="0" smtClean="0">
                <a:latin typeface="Times New Roman" panose="02020603050405020304" pitchFamily="18" charset="0"/>
                <a:ea typeface="黑体" panose="02010609060101010101" pitchFamily="49" charset="-122"/>
                <a:cs typeface="Times New Roman" panose="02020603050405020304" pitchFamily="18" charset="0"/>
              </a:rPr>
              <a:t>一致性等</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10"/>
          <p:cNvSpPr/>
          <p:nvPr/>
        </p:nvSpPr>
        <p:spPr>
          <a:xfrm>
            <a:off x="1935891" y="2931481"/>
            <a:ext cx="1742303" cy="75713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nSpc>
                <a:spcPct val="120000"/>
              </a:lnSpc>
              <a:buClr>
                <a:srgbClr val="FF0000"/>
              </a:buClr>
              <a:buSzPct val="73000"/>
              <a:defRPr/>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网络连接</a:t>
            </a:r>
            <a:endPar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0" lvl="1">
              <a:lnSpc>
                <a:spcPct val="120000"/>
              </a:lnSpc>
              <a:defRPr/>
            </a:pPr>
            <a:r>
              <a:rPr lang="zh-CN" altLang="en-US" sz="1600" i="1" dirty="0" smtClean="0">
                <a:latin typeface="Times New Roman" panose="02020603050405020304" pitchFamily="18" charset="0"/>
                <a:ea typeface="黑体" panose="02010609060101010101" pitchFamily="49" charset="-122"/>
                <a:cs typeface="Times New Roman" panose="02020603050405020304" pitchFamily="18" charset="0"/>
              </a:rPr>
              <a:t>高性能互联网络</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136334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29282" y="620688"/>
            <a:ext cx="8229600" cy="719138"/>
          </a:xfrm>
        </p:spPr>
        <p:txBody>
          <a:bodyPr/>
          <a:lstStyle/>
          <a:p>
            <a:pPr algn="l" eaLnBrk="1" hangingPunct="1">
              <a:defRPr/>
            </a:pPr>
            <a:r>
              <a:rPr lang="en-US" altLang="zh-CN" dirty="0" smtClean="0"/>
              <a:t>1. </a:t>
            </a:r>
            <a:r>
              <a:rPr lang="zh-CN" altLang="en-US" dirty="0" smtClean="0"/>
              <a:t>对象 </a:t>
            </a:r>
            <a:r>
              <a:rPr lang="en-US" altLang="zh-CN" dirty="0" smtClean="0"/>
              <a:t>(</a:t>
            </a:r>
            <a:r>
              <a:rPr lang="en-US" altLang="zh-CN" dirty="0" smtClean="0"/>
              <a:t>Object)</a:t>
            </a:r>
          </a:p>
        </p:txBody>
      </p:sp>
      <p:sp>
        <p:nvSpPr>
          <p:cNvPr id="22531" name="Rectangle 3"/>
          <p:cNvSpPr>
            <a:spLocks noGrp="1" noChangeArrowheads="1"/>
          </p:cNvSpPr>
          <p:nvPr>
            <p:ph type="body" idx="1"/>
          </p:nvPr>
        </p:nvSpPr>
        <p:spPr/>
        <p:txBody>
          <a:bodyPr>
            <a:normAutofit lnSpcReduction="10000"/>
          </a:bodyPr>
          <a:lstStyle/>
          <a:p>
            <a:pPr>
              <a:lnSpc>
                <a:spcPct val="120000"/>
              </a:lnSpc>
              <a:spcBef>
                <a:spcPts val="600"/>
              </a:spcBef>
            </a:pPr>
            <a:r>
              <a:rPr lang="zh-CN" altLang="en-US" dirty="0" smtClean="0"/>
              <a:t>对象</a:t>
            </a:r>
            <a:r>
              <a:rPr lang="zh-CN" altLang="en-US" dirty="0" smtClean="0"/>
              <a:t>存储的基本</a:t>
            </a:r>
            <a:r>
              <a:rPr lang="zh-CN" altLang="en-US" dirty="0" smtClean="0"/>
              <a:t>单元 </a:t>
            </a:r>
            <a:r>
              <a:rPr lang="en-US" altLang="zh-CN" dirty="0" smtClean="0"/>
              <a:t>Object</a:t>
            </a:r>
          </a:p>
          <a:p>
            <a:pPr lvl="1">
              <a:lnSpc>
                <a:spcPct val="120000"/>
              </a:lnSpc>
              <a:spcBef>
                <a:spcPts val="600"/>
              </a:spcBef>
            </a:pPr>
            <a:r>
              <a:rPr lang="zh-CN" altLang="en-US" dirty="0" smtClean="0"/>
              <a:t>每个 </a:t>
            </a:r>
            <a:r>
              <a:rPr lang="en-US" altLang="zh-CN" dirty="0" smtClean="0"/>
              <a:t>Object </a:t>
            </a:r>
            <a:r>
              <a:rPr lang="zh-CN" altLang="en-US" dirty="0" smtClean="0"/>
              <a:t>是</a:t>
            </a:r>
            <a:r>
              <a:rPr lang="zh-CN" altLang="en-US" dirty="0" smtClean="0"/>
              <a:t>数据和数据属性集的综合体</a:t>
            </a:r>
            <a:r>
              <a:rPr lang="zh-CN" altLang="en-US" dirty="0" smtClean="0"/>
              <a:t>。</a:t>
            </a:r>
            <a:endParaRPr lang="en-US" altLang="zh-CN" dirty="0" smtClean="0"/>
          </a:p>
          <a:p>
            <a:pPr lvl="1">
              <a:lnSpc>
                <a:spcPct val="120000"/>
              </a:lnSpc>
              <a:spcBef>
                <a:spcPts val="600"/>
              </a:spcBef>
            </a:pPr>
            <a:r>
              <a:rPr lang="zh-CN" altLang="en-US" dirty="0" smtClean="0"/>
              <a:t>数据</a:t>
            </a:r>
            <a:r>
              <a:rPr lang="zh-CN" altLang="en-US" dirty="0" smtClean="0"/>
              <a:t>属性可以根据应用的需求进行设置，包括数据分布、服务质量等。在传统的存储中，块设备要记录每个存储数据块在设备上的位置</a:t>
            </a:r>
            <a:r>
              <a:rPr lang="zh-CN" altLang="en-US" dirty="0" smtClean="0"/>
              <a:t>。</a:t>
            </a:r>
            <a:endParaRPr lang="en-US" altLang="zh-CN" dirty="0" smtClean="0"/>
          </a:p>
          <a:p>
            <a:pPr lvl="1">
              <a:lnSpc>
                <a:spcPct val="120000"/>
              </a:lnSpc>
              <a:spcBef>
                <a:spcPts val="600"/>
              </a:spcBef>
            </a:pPr>
            <a:r>
              <a:rPr lang="en-US" altLang="zh-CN" dirty="0" smtClean="0"/>
              <a:t>Object </a:t>
            </a:r>
            <a:r>
              <a:rPr lang="zh-CN" altLang="en-US" dirty="0" smtClean="0"/>
              <a:t>维护</a:t>
            </a:r>
            <a:r>
              <a:rPr lang="zh-CN" altLang="en-US" dirty="0" smtClean="0"/>
              <a:t>自己的属性，从而简化了存储系统的管理任务，增加了灵活性</a:t>
            </a:r>
            <a:r>
              <a:rPr lang="zh-CN" altLang="en-US" dirty="0" smtClean="0"/>
              <a:t>。</a:t>
            </a:r>
            <a:endParaRPr lang="en-US" altLang="zh-CN" dirty="0" smtClean="0"/>
          </a:p>
          <a:p>
            <a:pPr lvl="1">
              <a:lnSpc>
                <a:spcPct val="120000"/>
              </a:lnSpc>
              <a:spcBef>
                <a:spcPts val="600"/>
              </a:spcBef>
            </a:pPr>
            <a:r>
              <a:rPr lang="en-US" altLang="zh-CN" dirty="0" smtClean="0"/>
              <a:t>Object </a:t>
            </a:r>
            <a:r>
              <a:rPr lang="zh-CN" altLang="en-US" dirty="0" smtClean="0"/>
              <a:t>的</a:t>
            </a:r>
            <a:r>
              <a:rPr lang="zh-CN" altLang="en-US" dirty="0" smtClean="0"/>
              <a:t>大小可以不同，可以包含整个数据结构，如文件、数据库表项等。 </a:t>
            </a:r>
          </a:p>
          <a:p>
            <a:pPr eaLnBrk="1" hangingPunct="1">
              <a:lnSpc>
                <a:spcPct val="120000"/>
              </a:lnSpc>
              <a:spcBef>
                <a:spcPts val="600"/>
              </a:spcBef>
            </a:pPr>
            <a:endParaRPr lang="en-US" altLang="zh-CN" dirty="0" smtClean="0"/>
          </a:p>
        </p:txBody>
      </p:sp>
    </p:spTree>
    <p:extLst>
      <p:ext uri="{BB962C8B-B14F-4D97-AF65-F5344CB8AC3E}">
        <p14:creationId xmlns:p14="http://schemas.microsoft.com/office/powerpoint/2010/main" val="22538939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algn="l" eaLnBrk="1" hangingPunct="1">
              <a:defRPr/>
            </a:pPr>
            <a:r>
              <a:rPr lang="zh-CN" altLang="en-US" smtClean="0"/>
              <a:t>对象分类</a:t>
            </a:r>
          </a:p>
        </p:txBody>
      </p:sp>
      <p:pic>
        <p:nvPicPr>
          <p:cNvPr id="23555" name="Picture 4" descr="Figure 4:Image showing object types of root object, partition object, user object, and collection object."/>
          <p:cNvPicPr>
            <a:picLocks noChangeAspect="1" noChangeArrowheads="1"/>
          </p:cNvPicPr>
          <p:nvPr/>
        </p:nvPicPr>
        <p:blipFill>
          <a:blip r:embed="rId3" cstate="print"/>
          <a:srcRect/>
          <a:stretch>
            <a:fillRect/>
          </a:stretch>
        </p:blipFill>
        <p:spPr bwMode="auto">
          <a:xfrm>
            <a:off x="1116013" y="1341438"/>
            <a:ext cx="6624637" cy="4575175"/>
          </a:xfrm>
          <a:prstGeom prst="rect">
            <a:avLst/>
          </a:prstGeom>
          <a:noFill/>
          <a:ln w="9525">
            <a:noFill/>
            <a:miter lim="800000"/>
            <a:headEnd/>
            <a:tailEnd/>
          </a:ln>
        </p:spPr>
      </p:pic>
    </p:spTree>
    <p:extLst>
      <p:ext uri="{BB962C8B-B14F-4D97-AF65-F5344CB8AC3E}">
        <p14:creationId xmlns:p14="http://schemas.microsoft.com/office/powerpoint/2010/main" val="40437890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50825" y="636574"/>
            <a:ext cx="8893175" cy="935038"/>
          </a:xfrm>
        </p:spPr>
        <p:txBody>
          <a:bodyPr/>
          <a:lstStyle/>
          <a:p>
            <a:pPr algn="l" eaLnBrk="1" hangingPunct="1">
              <a:defRPr/>
            </a:pPr>
            <a:r>
              <a:rPr lang="en-US" altLang="zh-CN" b="0" dirty="0" smtClean="0"/>
              <a:t>2</a:t>
            </a:r>
            <a:r>
              <a:rPr lang="zh-CN" altLang="en-US" b="0" dirty="0" smtClean="0"/>
              <a:t>、</a:t>
            </a:r>
            <a:r>
              <a:rPr lang="en-US" altLang="zh-CN" b="0" dirty="0" smtClean="0"/>
              <a:t>OSD</a:t>
            </a:r>
            <a:r>
              <a:rPr lang="zh-CN" altLang="en-US" b="0" dirty="0" smtClean="0"/>
              <a:t>（</a:t>
            </a:r>
            <a:r>
              <a:rPr lang="en-US" altLang="zh-CN" sz="3600" b="0" dirty="0" smtClean="0"/>
              <a:t>Object-based Storage Device</a:t>
            </a:r>
            <a:r>
              <a:rPr lang="en-US" altLang="zh-CN" b="0" dirty="0" smtClean="0"/>
              <a:t>)</a:t>
            </a:r>
          </a:p>
        </p:txBody>
      </p:sp>
      <p:sp>
        <p:nvSpPr>
          <p:cNvPr id="24579" name="Rectangle 3"/>
          <p:cNvSpPr>
            <a:spLocks noGrp="1" noChangeArrowheads="1"/>
          </p:cNvSpPr>
          <p:nvPr>
            <p:ph type="body" idx="1"/>
          </p:nvPr>
        </p:nvSpPr>
        <p:spPr>
          <a:xfrm>
            <a:off x="457200" y="2039957"/>
            <a:ext cx="8229600" cy="4103687"/>
          </a:xfrm>
        </p:spPr>
        <p:txBody>
          <a:bodyPr/>
          <a:lstStyle/>
          <a:p>
            <a:pPr marL="0">
              <a:lnSpc>
                <a:spcPct val="120000"/>
              </a:lnSpc>
              <a:spcBef>
                <a:spcPts val="600"/>
              </a:spcBef>
            </a:pPr>
            <a:r>
              <a:rPr lang="zh-CN" altLang="en-US" dirty="0" smtClean="0"/>
              <a:t>每个</a:t>
            </a:r>
            <a:r>
              <a:rPr lang="en-US" altLang="zh-CN" dirty="0" smtClean="0"/>
              <a:t>OSD</a:t>
            </a:r>
            <a:r>
              <a:rPr lang="zh-CN" altLang="en-US" dirty="0" smtClean="0"/>
              <a:t>都是一个</a:t>
            </a:r>
            <a:r>
              <a:rPr lang="zh-CN" altLang="en-US" dirty="0" smtClean="0">
                <a:solidFill>
                  <a:srgbClr val="FF0000"/>
                </a:solidFill>
              </a:rPr>
              <a:t>智能</a:t>
            </a:r>
            <a:r>
              <a:rPr lang="zh-CN" altLang="en-US" dirty="0" smtClean="0">
                <a:solidFill>
                  <a:srgbClr val="FF0000"/>
                </a:solidFill>
              </a:rPr>
              <a:t>设备</a:t>
            </a:r>
            <a:endParaRPr lang="en-US" altLang="zh-CN" dirty="0" smtClean="0"/>
          </a:p>
          <a:p>
            <a:pPr marL="457200" lvl="2">
              <a:lnSpc>
                <a:spcPct val="120000"/>
              </a:lnSpc>
              <a:spcBef>
                <a:spcPts val="600"/>
              </a:spcBef>
            </a:pPr>
            <a:r>
              <a:rPr lang="zh-CN" altLang="en-US" dirty="0" smtClean="0"/>
              <a:t>具有</a:t>
            </a:r>
            <a:r>
              <a:rPr lang="zh-CN" altLang="en-US" dirty="0" smtClean="0"/>
              <a:t>自己的存储介质、处理器、内存以及网络系统</a:t>
            </a:r>
            <a:r>
              <a:rPr lang="zh-CN" altLang="en-US" dirty="0" smtClean="0"/>
              <a:t>等</a:t>
            </a:r>
            <a:endParaRPr lang="en-US" altLang="zh-CN" dirty="0" smtClean="0"/>
          </a:p>
          <a:p>
            <a:pPr marL="457200" lvl="2">
              <a:lnSpc>
                <a:spcPct val="120000"/>
              </a:lnSpc>
              <a:spcBef>
                <a:spcPts val="600"/>
              </a:spcBef>
            </a:pPr>
            <a:r>
              <a:rPr lang="zh-CN" altLang="en-US" dirty="0" smtClean="0"/>
              <a:t>负责</a:t>
            </a:r>
            <a:r>
              <a:rPr lang="zh-CN" altLang="en-US" dirty="0" smtClean="0"/>
              <a:t>管理本地的</a:t>
            </a:r>
            <a:r>
              <a:rPr lang="en-US" altLang="zh-CN" dirty="0" smtClean="0"/>
              <a:t>Object</a:t>
            </a:r>
            <a:r>
              <a:rPr lang="zh-CN" altLang="en-US" dirty="0" smtClean="0"/>
              <a:t>，是对象存储系统的核心</a:t>
            </a:r>
            <a:r>
              <a:rPr lang="zh-CN" altLang="en-US" dirty="0" smtClean="0"/>
              <a:t>。</a:t>
            </a:r>
            <a:endParaRPr lang="en-US" altLang="zh-CN" dirty="0" smtClean="0"/>
          </a:p>
          <a:p>
            <a:pPr marL="0">
              <a:lnSpc>
                <a:spcPct val="120000"/>
              </a:lnSpc>
              <a:spcBef>
                <a:spcPts val="600"/>
              </a:spcBef>
            </a:pPr>
            <a:r>
              <a:rPr lang="zh-CN" altLang="en-US" dirty="0" smtClean="0"/>
              <a:t>同</a:t>
            </a:r>
            <a:r>
              <a:rPr lang="zh-CN" altLang="en-US" dirty="0" smtClean="0"/>
              <a:t>块设备的</a:t>
            </a:r>
            <a:r>
              <a:rPr lang="zh-CN" altLang="en-US" dirty="0" smtClean="0"/>
              <a:t>不同</a:t>
            </a:r>
            <a:endParaRPr lang="en-US" altLang="zh-CN" dirty="0" smtClean="0"/>
          </a:p>
          <a:p>
            <a:pPr marL="457200" lvl="2">
              <a:lnSpc>
                <a:spcPct val="120000"/>
              </a:lnSpc>
              <a:spcBef>
                <a:spcPts val="600"/>
              </a:spcBef>
            </a:pPr>
            <a:r>
              <a:rPr lang="zh-CN" altLang="en-US" dirty="0" smtClean="0"/>
              <a:t>不</a:t>
            </a:r>
            <a:r>
              <a:rPr lang="zh-CN" altLang="en-US" dirty="0" smtClean="0"/>
              <a:t>在于存储</a:t>
            </a:r>
            <a:r>
              <a:rPr lang="zh-CN" altLang="en-US" dirty="0" smtClean="0"/>
              <a:t>介质</a:t>
            </a:r>
            <a:endParaRPr lang="en-US" altLang="zh-CN" dirty="0" smtClean="0"/>
          </a:p>
          <a:p>
            <a:pPr marL="457200" lvl="2">
              <a:lnSpc>
                <a:spcPct val="120000"/>
              </a:lnSpc>
              <a:spcBef>
                <a:spcPts val="600"/>
              </a:spcBef>
            </a:pPr>
            <a:r>
              <a:rPr lang="zh-CN" altLang="en-US" dirty="0" smtClean="0"/>
              <a:t>在于</a:t>
            </a:r>
            <a:r>
              <a:rPr lang="zh-CN" altLang="en-US" dirty="0" smtClean="0"/>
              <a:t>两者提供的</a:t>
            </a:r>
            <a:r>
              <a:rPr lang="zh-CN" altLang="en-US" dirty="0" smtClean="0">
                <a:solidFill>
                  <a:srgbClr val="FF0000"/>
                </a:solidFill>
              </a:rPr>
              <a:t>访问</a:t>
            </a:r>
            <a:r>
              <a:rPr lang="zh-CN" altLang="en-US" dirty="0" smtClean="0">
                <a:solidFill>
                  <a:srgbClr val="FF0000"/>
                </a:solidFill>
              </a:rPr>
              <a:t>接口</a:t>
            </a:r>
            <a:endParaRPr lang="zh-CN" altLang="en-US" dirty="0" smtClean="0"/>
          </a:p>
        </p:txBody>
      </p:sp>
    </p:spTree>
    <p:extLst>
      <p:ext uri="{BB962C8B-B14F-4D97-AF65-F5344CB8AC3E}">
        <p14:creationId xmlns:p14="http://schemas.microsoft.com/office/powerpoint/2010/main" val="7504747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l" eaLnBrk="1" hangingPunct="1">
              <a:defRPr/>
            </a:pPr>
            <a:r>
              <a:rPr lang="en-US" altLang="zh-CN" b="0" smtClean="0"/>
              <a:t>OSD</a:t>
            </a:r>
            <a:r>
              <a:rPr lang="zh-CN" altLang="en-US" b="0" smtClean="0"/>
              <a:t>的主要功能</a:t>
            </a:r>
          </a:p>
        </p:txBody>
      </p:sp>
      <p:sp>
        <p:nvSpPr>
          <p:cNvPr id="25603" name="Rectangle 3"/>
          <p:cNvSpPr>
            <a:spLocks noGrp="1" noChangeArrowheads="1"/>
          </p:cNvSpPr>
          <p:nvPr>
            <p:ph type="body" idx="1"/>
          </p:nvPr>
        </p:nvSpPr>
        <p:spPr>
          <a:xfrm>
            <a:off x="457200" y="1389084"/>
            <a:ext cx="8229600" cy="5111750"/>
          </a:xfrm>
        </p:spPr>
        <p:txBody>
          <a:bodyPr/>
          <a:lstStyle/>
          <a:p>
            <a:pPr eaLnBrk="1" hangingPunct="1">
              <a:lnSpc>
                <a:spcPct val="120000"/>
              </a:lnSpc>
              <a:spcBef>
                <a:spcPts val="600"/>
              </a:spcBef>
              <a:buFontTx/>
              <a:buNone/>
            </a:pPr>
            <a:r>
              <a:rPr lang="zh-CN" altLang="en-US" b="1" dirty="0" smtClean="0"/>
              <a:t>数据存储和安全访问</a:t>
            </a:r>
          </a:p>
          <a:p>
            <a:pPr lvl="1" eaLnBrk="1" hangingPunct="1">
              <a:lnSpc>
                <a:spcPct val="120000"/>
              </a:lnSpc>
              <a:spcBef>
                <a:spcPts val="600"/>
              </a:spcBef>
              <a:buFontTx/>
              <a:buNone/>
            </a:pPr>
            <a:r>
              <a:rPr lang="zh-CN" altLang="en-US" dirty="0" smtClean="0"/>
              <a:t>   </a:t>
            </a:r>
            <a:r>
              <a:rPr lang="zh-CN" altLang="en-US" dirty="0" smtClean="0">
                <a:solidFill>
                  <a:srgbClr val="FF0000"/>
                </a:solidFill>
              </a:rPr>
              <a:t>对象放置管理</a:t>
            </a:r>
            <a:r>
              <a:rPr lang="zh-CN" altLang="en-US" dirty="0" smtClean="0"/>
              <a:t>：</a:t>
            </a:r>
            <a:r>
              <a:rPr lang="en-US" altLang="zh-CN" sz="2000" b="1" dirty="0" smtClean="0"/>
              <a:t>OSD</a:t>
            </a:r>
            <a:r>
              <a:rPr lang="zh-CN" altLang="en-US" sz="2000" b="1" dirty="0" smtClean="0"/>
              <a:t>使用</a:t>
            </a:r>
            <a:r>
              <a:rPr lang="en-US" altLang="zh-CN" sz="2000" b="1" dirty="0" smtClean="0"/>
              <a:t>Object</a:t>
            </a:r>
            <a:r>
              <a:rPr lang="zh-CN" altLang="en-US" sz="2000" b="1" dirty="0" smtClean="0"/>
              <a:t>对所保存的数据进行管理。它将数据存放到磁盘的磁道和扇区，将若干磁道和扇区组合起来构成</a:t>
            </a:r>
            <a:r>
              <a:rPr lang="en-US" altLang="zh-CN" sz="2000" b="1" dirty="0" smtClean="0"/>
              <a:t>Object</a:t>
            </a:r>
            <a:r>
              <a:rPr lang="zh-CN" altLang="en-US" sz="2000" b="1" dirty="0" smtClean="0"/>
              <a:t>，并且通过此</a:t>
            </a:r>
            <a:r>
              <a:rPr lang="en-US" altLang="zh-CN" sz="2000" b="1" dirty="0" smtClean="0"/>
              <a:t>Object</a:t>
            </a:r>
            <a:r>
              <a:rPr lang="zh-CN" altLang="en-US" sz="2000" b="1" dirty="0" smtClean="0"/>
              <a:t>向外界提供对数据的访问。</a:t>
            </a:r>
            <a:r>
              <a:rPr lang="en-US" altLang="zh-CN" b="1" dirty="0" smtClean="0"/>
              <a:t/>
            </a:r>
            <a:br>
              <a:rPr lang="en-US" altLang="zh-CN" b="1" dirty="0" smtClean="0"/>
            </a:br>
            <a:r>
              <a:rPr lang="zh-CN" altLang="en-US" b="1" dirty="0" smtClean="0">
                <a:solidFill>
                  <a:srgbClr val="FF0000"/>
                </a:solidFill>
              </a:rPr>
              <a:t>对象操作</a:t>
            </a:r>
            <a:r>
              <a:rPr lang="zh-CN" altLang="en-US" b="1" dirty="0" smtClean="0"/>
              <a:t>：</a:t>
            </a:r>
            <a:r>
              <a:rPr lang="zh-CN" altLang="en-US" sz="2000" b="1" dirty="0" smtClean="0"/>
              <a:t>每个</a:t>
            </a:r>
            <a:r>
              <a:rPr lang="en-US" altLang="zh-CN" sz="2000" b="1" dirty="0" smtClean="0"/>
              <a:t>Object</a:t>
            </a:r>
            <a:r>
              <a:rPr lang="zh-CN" altLang="en-US" sz="2000" b="1" dirty="0" smtClean="0"/>
              <a:t>同传统的文件相似，使用同文件类似的访问接口，包括</a:t>
            </a:r>
            <a:r>
              <a:rPr lang="en-US" altLang="zh-CN" sz="2000" b="1" dirty="0" smtClean="0"/>
              <a:t>Open</a:t>
            </a:r>
            <a:r>
              <a:rPr lang="zh-CN" altLang="en-US" sz="2000" b="1" dirty="0" smtClean="0"/>
              <a:t>、</a:t>
            </a:r>
            <a:r>
              <a:rPr lang="en-US" altLang="zh-CN" sz="2000" b="1" dirty="0" smtClean="0"/>
              <a:t>Read</a:t>
            </a:r>
            <a:r>
              <a:rPr lang="zh-CN" altLang="en-US" sz="2000" b="1" dirty="0" smtClean="0"/>
              <a:t>、</a:t>
            </a:r>
            <a:r>
              <a:rPr lang="en-US" altLang="zh-CN" sz="2000" b="1" dirty="0" smtClean="0"/>
              <a:t>Write</a:t>
            </a:r>
            <a:r>
              <a:rPr lang="zh-CN" altLang="en-US" sz="2000" b="1" dirty="0" smtClean="0"/>
              <a:t>等。但是两者并不相同，每个</a:t>
            </a:r>
            <a:r>
              <a:rPr lang="en-US" altLang="zh-CN" sz="2000" b="1" dirty="0" smtClean="0"/>
              <a:t>Object</a:t>
            </a:r>
            <a:r>
              <a:rPr lang="zh-CN" altLang="en-US" sz="2000" b="1" dirty="0" smtClean="0"/>
              <a:t>可能包括若干个文件，也可能是某个文件的一部分，且是独立于操作系统的。除了具体的用户数据外，</a:t>
            </a:r>
            <a:r>
              <a:rPr lang="en-US" altLang="zh-CN" sz="2000" b="1" dirty="0" smtClean="0"/>
              <a:t>OSD</a:t>
            </a:r>
            <a:r>
              <a:rPr lang="zh-CN" altLang="en-US" sz="2000" b="1" dirty="0" smtClean="0"/>
              <a:t>还记录了每个</a:t>
            </a:r>
            <a:r>
              <a:rPr lang="en-US" altLang="zh-CN" sz="2000" b="1" dirty="0" smtClean="0"/>
              <a:t>Object</a:t>
            </a:r>
            <a:r>
              <a:rPr lang="zh-CN" altLang="en-US" sz="2000" b="1" dirty="0" smtClean="0"/>
              <a:t>的属性信息，主要是物理视图信息。将这些信息放到</a:t>
            </a:r>
            <a:r>
              <a:rPr lang="en-US" altLang="zh-CN" sz="2000" b="1" dirty="0" smtClean="0"/>
              <a:t>OSD</a:t>
            </a:r>
            <a:r>
              <a:rPr lang="zh-CN" altLang="en-US" sz="2000" b="1" dirty="0" smtClean="0"/>
              <a:t>上，大大减轻了元数据服务器的负担，增强了整个存储系统的并行访问性能和可扩展性。</a:t>
            </a:r>
            <a:r>
              <a:rPr lang="zh-CN" altLang="en-US" b="1" dirty="0" smtClean="0"/>
              <a:t> </a:t>
            </a:r>
            <a:endParaRPr lang="zh-CN" altLang="en-US" sz="2000" b="1" dirty="0" smtClean="0"/>
          </a:p>
        </p:txBody>
      </p:sp>
    </p:spTree>
    <p:extLst>
      <p:ext uri="{BB962C8B-B14F-4D97-AF65-F5344CB8AC3E}">
        <p14:creationId xmlns:p14="http://schemas.microsoft.com/office/powerpoint/2010/main" val="41384916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对象存储</a:t>
            </a:r>
          </a:p>
        </p:txBody>
      </p:sp>
      <p:grpSp>
        <p:nvGrpSpPr>
          <p:cNvPr id="36" name="Group 11"/>
          <p:cNvGrpSpPr>
            <a:grpSpLocks/>
          </p:cNvGrpSpPr>
          <p:nvPr/>
        </p:nvGrpSpPr>
        <p:grpSpPr bwMode="auto">
          <a:xfrm>
            <a:off x="192777" y="1340768"/>
            <a:ext cx="8771711" cy="4752528"/>
            <a:chOff x="835" y="1052"/>
            <a:chExt cx="14282" cy="7104"/>
          </a:xfrm>
        </p:grpSpPr>
        <p:sp>
          <p:nvSpPr>
            <p:cNvPr id="37" name="Rectangle 15"/>
            <p:cNvSpPr>
              <a:spLocks noChangeArrowheads="1"/>
            </p:cNvSpPr>
            <p:nvPr/>
          </p:nvSpPr>
          <p:spPr bwMode="auto">
            <a:xfrm>
              <a:off x="835" y="1052"/>
              <a:ext cx="3360" cy="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altLang="zh-CN" sz="1200" b="0" i="0" u="none" strike="noStrike" cap="none" normalizeH="0" baseline="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38" name="Rectangle 16"/>
            <p:cNvSpPr>
              <a:spLocks/>
            </p:cNvSpPr>
            <p:nvPr/>
          </p:nvSpPr>
          <p:spPr bwMode="auto">
            <a:xfrm>
              <a:off x="7890" y="3120"/>
              <a:ext cx="2922" cy="2482"/>
            </a:xfrm>
            <a:prstGeom prst="rect">
              <a:avLst/>
            </a:prstGeom>
            <a:solidFill>
              <a:srgbClr val="01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Rectangle 17"/>
            <p:cNvSpPr>
              <a:spLocks/>
            </p:cNvSpPr>
            <p:nvPr/>
          </p:nvSpPr>
          <p:spPr bwMode="auto">
            <a:xfrm>
              <a:off x="7890" y="3120"/>
              <a:ext cx="2922" cy="2482"/>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Rectangle 18"/>
            <p:cNvSpPr>
              <a:spLocks/>
            </p:cNvSpPr>
            <p:nvPr/>
          </p:nvSpPr>
          <p:spPr bwMode="auto">
            <a:xfrm>
              <a:off x="7800" y="6087"/>
              <a:ext cx="3020" cy="1444"/>
            </a:xfrm>
            <a:prstGeom prst="rect">
              <a:avLst/>
            </a:prstGeom>
            <a:solidFill>
              <a:srgbClr val="50DB00"/>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Rectangle 19"/>
            <p:cNvSpPr>
              <a:spLocks/>
            </p:cNvSpPr>
            <p:nvPr/>
          </p:nvSpPr>
          <p:spPr bwMode="auto">
            <a:xfrm>
              <a:off x="7800" y="6087"/>
              <a:ext cx="3020" cy="1444"/>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Rectangle 20"/>
            <p:cNvSpPr>
              <a:spLocks/>
            </p:cNvSpPr>
            <p:nvPr/>
          </p:nvSpPr>
          <p:spPr bwMode="auto">
            <a:xfrm>
              <a:off x="8060" y="3975"/>
              <a:ext cx="2386" cy="1562"/>
            </a:xfrm>
            <a:prstGeom prst="rect">
              <a:avLst/>
            </a:prstGeom>
            <a:solidFill>
              <a:srgbClr val="969595"/>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Rectangle 21"/>
            <p:cNvSpPr>
              <a:spLocks/>
            </p:cNvSpPr>
            <p:nvPr/>
          </p:nvSpPr>
          <p:spPr bwMode="auto">
            <a:xfrm>
              <a:off x="8060" y="3974"/>
              <a:ext cx="2386" cy="1563"/>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22"/>
            <p:cNvSpPr>
              <a:spLocks/>
            </p:cNvSpPr>
            <p:nvPr/>
          </p:nvSpPr>
          <p:spPr bwMode="auto">
            <a:xfrm>
              <a:off x="8222" y="4488"/>
              <a:ext cx="2098" cy="630"/>
            </a:xfrm>
            <a:custGeom>
              <a:avLst/>
              <a:gdLst/>
              <a:ahLst/>
              <a:cxnLst>
                <a:cxn ang="0">
                  <a:pos x="0" y="0"/>
                </a:cxn>
                <a:cxn ang="0">
                  <a:pos x="0" y="420"/>
                </a:cxn>
                <a:cxn ang="0">
                  <a:pos x="2097" y="630"/>
                </a:cxn>
                <a:cxn ang="0">
                  <a:pos x="2097" y="0"/>
                </a:cxn>
                <a:cxn ang="0">
                  <a:pos x="0" y="0"/>
                </a:cxn>
              </a:cxnLst>
              <a:rect l="0" t="0" r="r" b="b"/>
              <a:pathLst>
                <a:path w="2098" h="630">
                  <a:moveTo>
                    <a:pt x="0" y="0"/>
                  </a:moveTo>
                  <a:lnTo>
                    <a:pt x="0" y="420"/>
                  </a:lnTo>
                  <a:lnTo>
                    <a:pt x="2097" y="630"/>
                  </a:lnTo>
                  <a:lnTo>
                    <a:pt x="2097" y="0"/>
                  </a:lnTo>
                  <a:lnTo>
                    <a:pt x="0" y="0"/>
                  </a:lnTo>
                  <a:close/>
                </a:path>
              </a:pathLst>
            </a:custGeom>
            <a:solidFill>
              <a:srgbClr val="FEFE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23"/>
            <p:cNvSpPr>
              <a:spLocks/>
            </p:cNvSpPr>
            <p:nvPr/>
          </p:nvSpPr>
          <p:spPr bwMode="auto">
            <a:xfrm>
              <a:off x="8222" y="4982"/>
              <a:ext cx="2098" cy="560"/>
            </a:xfrm>
            <a:custGeom>
              <a:avLst/>
              <a:gdLst/>
              <a:ahLst/>
              <a:cxnLst>
                <a:cxn ang="0">
                  <a:pos x="0" y="0"/>
                </a:cxn>
                <a:cxn ang="0">
                  <a:pos x="0" y="560"/>
                </a:cxn>
                <a:cxn ang="0">
                  <a:pos x="2097" y="560"/>
                </a:cxn>
                <a:cxn ang="0">
                  <a:pos x="2097" y="187"/>
                </a:cxn>
                <a:cxn ang="0">
                  <a:pos x="0" y="0"/>
                </a:cxn>
              </a:cxnLst>
              <a:rect l="0" t="0" r="r" b="b"/>
              <a:pathLst>
                <a:path w="2098" h="560">
                  <a:moveTo>
                    <a:pt x="0" y="0"/>
                  </a:moveTo>
                  <a:lnTo>
                    <a:pt x="0" y="560"/>
                  </a:lnTo>
                  <a:lnTo>
                    <a:pt x="2097" y="560"/>
                  </a:lnTo>
                  <a:lnTo>
                    <a:pt x="2097" y="187"/>
                  </a:lnTo>
                  <a:lnTo>
                    <a:pt x="0" y="0"/>
                  </a:lnTo>
                  <a:close/>
                </a:path>
              </a:pathLst>
            </a:custGeom>
            <a:solidFill>
              <a:srgbClr val="FEFE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Rectangle 24"/>
            <p:cNvSpPr>
              <a:spLocks/>
            </p:cNvSpPr>
            <p:nvPr/>
          </p:nvSpPr>
          <p:spPr bwMode="auto">
            <a:xfrm>
              <a:off x="8142" y="3570"/>
              <a:ext cx="2237" cy="322"/>
            </a:xfrm>
            <a:prstGeom prst="rect">
              <a:avLst/>
            </a:prstGeom>
            <a:solidFill>
              <a:srgbClr val="FE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Rectangle 25"/>
            <p:cNvSpPr>
              <a:spLocks/>
            </p:cNvSpPr>
            <p:nvPr/>
          </p:nvSpPr>
          <p:spPr bwMode="auto">
            <a:xfrm>
              <a:off x="8142" y="3570"/>
              <a:ext cx="2237" cy="322"/>
            </a:xfrm>
            <a:prstGeom prst="rect">
              <a:avLst/>
            </a:prstGeom>
            <a:no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Rectangle 26"/>
            <p:cNvSpPr>
              <a:spLocks/>
            </p:cNvSpPr>
            <p:nvPr/>
          </p:nvSpPr>
          <p:spPr bwMode="auto">
            <a:xfrm>
              <a:off x="8187" y="4132"/>
              <a:ext cx="2132" cy="292"/>
            </a:xfrm>
            <a:prstGeom prst="rect">
              <a:avLst/>
            </a:prstGeom>
            <a:solidFill>
              <a:srgbClr val="FE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Rectangle 27"/>
            <p:cNvSpPr>
              <a:spLocks noChangeArrowheads="1"/>
            </p:cNvSpPr>
            <p:nvPr/>
          </p:nvSpPr>
          <p:spPr bwMode="auto">
            <a:xfrm>
              <a:off x="8176" y="6150"/>
              <a:ext cx="2140" cy="9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altLang="zh-CN" sz="1200" b="0" i="0" u="none" strike="noStrike" cap="none" normalizeH="0" baseline="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50" name="Rectangle 28"/>
            <p:cNvSpPr>
              <a:spLocks/>
            </p:cNvSpPr>
            <p:nvPr/>
          </p:nvSpPr>
          <p:spPr bwMode="auto">
            <a:xfrm>
              <a:off x="8178" y="5699"/>
              <a:ext cx="2142" cy="292"/>
            </a:xfrm>
            <a:prstGeom prst="rect">
              <a:avLst/>
            </a:prstGeom>
            <a:solidFill>
              <a:srgbClr val="FE9898"/>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Rectangle 29"/>
            <p:cNvSpPr>
              <a:spLocks/>
            </p:cNvSpPr>
            <p:nvPr/>
          </p:nvSpPr>
          <p:spPr bwMode="auto">
            <a:xfrm>
              <a:off x="11712" y="5227"/>
              <a:ext cx="2143" cy="292"/>
            </a:xfrm>
            <a:prstGeom prst="rect">
              <a:avLst/>
            </a:prstGeom>
            <a:solidFill>
              <a:srgbClr val="FE00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Rectangle 30"/>
            <p:cNvSpPr>
              <a:spLocks/>
            </p:cNvSpPr>
            <p:nvPr/>
          </p:nvSpPr>
          <p:spPr bwMode="auto">
            <a:xfrm>
              <a:off x="11292" y="5565"/>
              <a:ext cx="3020" cy="1946"/>
            </a:xfrm>
            <a:prstGeom prst="rect">
              <a:avLst/>
            </a:prstGeom>
            <a:solidFill>
              <a:srgbClr val="50DB00"/>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Rectangle 31"/>
            <p:cNvSpPr>
              <a:spLocks/>
            </p:cNvSpPr>
            <p:nvPr/>
          </p:nvSpPr>
          <p:spPr bwMode="auto">
            <a:xfrm>
              <a:off x="11292" y="5564"/>
              <a:ext cx="3020" cy="1947"/>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32"/>
            <p:cNvSpPr>
              <a:spLocks/>
            </p:cNvSpPr>
            <p:nvPr/>
          </p:nvSpPr>
          <p:spPr bwMode="auto">
            <a:xfrm>
              <a:off x="11854" y="6879"/>
              <a:ext cx="1816" cy="325"/>
            </a:xfrm>
            <a:custGeom>
              <a:avLst/>
              <a:gdLst/>
              <a:ahLst/>
              <a:cxnLst>
                <a:cxn ang="0">
                  <a:pos x="0" y="161"/>
                </a:cxn>
                <a:cxn ang="0">
                  <a:pos x="13" y="188"/>
                </a:cxn>
                <a:cxn ang="0">
                  <a:pos x="46" y="214"/>
                </a:cxn>
                <a:cxn ang="0">
                  <a:pos x="105" y="238"/>
                </a:cxn>
                <a:cxn ang="0">
                  <a:pos x="183" y="260"/>
                </a:cxn>
                <a:cxn ang="0">
                  <a:pos x="280" y="280"/>
                </a:cxn>
                <a:cxn ang="0">
                  <a:pos x="393" y="297"/>
                </a:cxn>
                <a:cxn ang="0">
                  <a:pos x="519" y="309"/>
                </a:cxn>
                <a:cxn ang="0">
                  <a:pos x="656" y="317"/>
                </a:cxn>
                <a:cxn ang="0">
                  <a:pos x="799" y="323"/>
                </a:cxn>
                <a:cxn ang="0">
                  <a:pos x="945" y="325"/>
                </a:cxn>
                <a:cxn ang="0">
                  <a:pos x="1089" y="321"/>
                </a:cxn>
                <a:cxn ang="0">
                  <a:pos x="1231" y="315"/>
                </a:cxn>
                <a:cxn ang="0">
                  <a:pos x="1362" y="303"/>
                </a:cxn>
                <a:cxn ang="0">
                  <a:pos x="1482" y="289"/>
                </a:cxn>
                <a:cxn ang="0">
                  <a:pos x="1587" y="271"/>
                </a:cxn>
                <a:cxn ang="0">
                  <a:pos x="1675" y="250"/>
                </a:cxn>
                <a:cxn ang="0">
                  <a:pos x="1742" y="226"/>
                </a:cxn>
                <a:cxn ang="0">
                  <a:pos x="1789" y="201"/>
                </a:cxn>
                <a:cxn ang="0">
                  <a:pos x="1813" y="175"/>
                </a:cxn>
                <a:cxn ang="0">
                  <a:pos x="1813" y="150"/>
                </a:cxn>
                <a:cxn ang="0">
                  <a:pos x="1789" y="123"/>
                </a:cxn>
                <a:cxn ang="0">
                  <a:pos x="1742" y="99"/>
                </a:cxn>
                <a:cxn ang="0">
                  <a:pos x="1675" y="75"/>
                </a:cxn>
                <a:cxn ang="0">
                  <a:pos x="1587" y="55"/>
                </a:cxn>
                <a:cxn ang="0">
                  <a:pos x="1482" y="37"/>
                </a:cxn>
                <a:cxn ang="0">
                  <a:pos x="1362" y="21"/>
                </a:cxn>
                <a:cxn ang="0">
                  <a:pos x="1231" y="10"/>
                </a:cxn>
                <a:cxn ang="0">
                  <a:pos x="1089" y="3"/>
                </a:cxn>
                <a:cxn ang="0">
                  <a:pos x="945" y="0"/>
                </a:cxn>
                <a:cxn ang="0">
                  <a:pos x="799" y="1"/>
                </a:cxn>
                <a:cxn ang="0">
                  <a:pos x="656" y="5"/>
                </a:cxn>
                <a:cxn ang="0">
                  <a:pos x="519" y="16"/>
                </a:cxn>
                <a:cxn ang="0">
                  <a:pos x="393" y="28"/>
                </a:cxn>
                <a:cxn ang="0">
                  <a:pos x="280" y="45"/>
                </a:cxn>
                <a:cxn ang="0">
                  <a:pos x="183" y="64"/>
                </a:cxn>
                <a:cxn ang="0">
                  <a:pos x="105" y="87"/>
                </a:cxn>
                <a:cxn ang="0">
                  <a:pos x="46" y="111"/>
                </a:cxn>
                <a:cxn ang="0">
                  <a:pos x="13" y="136"/>
                </a:cxn>
                <a:cxn ang="0">
                  <a:pos x="0" y="161"/>
                </a:cxn>
              </a:cxnLst>
              <a:rect l="0" t="0" r="r" b="b"/>
              <a:pathLst>
                <a:path w="1816" h="325">
                  <a:moveTo>
                    <a:pt x="0" y="161"/>
                  </a:moveTo>
                  <a:lnTo>
                    <a:pt x="0" y="161"/>
                  </a:lnTo>
                  <a:lnTo>
                    <a:pt x="3" y="175"/>
                  </a:lnTo>
                  <a:lnTo>
                    <a:pt x="13" y="188"/>
                  </a:lnTo>
                  <a:lnTo>
                    <a:pt x="27" y="201"/>
                  </a:lnTo>
                  <a:lnTo>
                    <a:pt x="46" y="214"/>
                  </a:lnTo>
                  <a:lnTo>
                    <a:pt x="73" y="226"/>
                  </a:lnTo>
                  <a:lnTo>
                    <a:pt x="105" y="238"/>
                  </a:lnTo>
                  <a:lnTo>
                    <a:pt x="141" y="250"/>
                  </a:lnTo>
                  <a:lnTo>
                    <a:pt x="183" y="260"/>
                  </a:lnTo>
                  <a:lnTo>
                    <a:pt x="229" y="271"/>
                  </a:lnTo>
                  <a:lnTo>
                    <a:pt x="280" y="280"/>
                  </a:lnTo>
                  <a:lnTo>
                    <a:pt x="334" y="289"/>
                  </a:lnTo>
                  <a:lnTo>
                    <a:pt x="393" y="297"/>
                  </a:lnTo>
                  <a:lnTo>
                    <a:pt x="453" y="303"/>
                  </a:lnTo>
                  <a:lnTo>
                    <a:pt x="519" y="309"/>
                  </a:lnTo>
                  <a:lnTo>
                    <a:pt x="587" y="315"/>
                  </a:lnTo>
                  <a:lnTo>
                    <a:pt x="656" y="317"/>
                  </a:lnTo>
                  <a:lnTo>
                    <a:pt x="727" y="321"/>
                  </a:lnTo>
                  <a:lnTo>
                    <a:pt x="799" y="323"/>
                  </a:lnTo>
                  <a:lnTo>
                    <a:pt x="871" y="325"/>
                  </a:lnTo>
                  <a:lnTo>
                    <a:pt x="945" y="325"/>
                  </a:lnTo>
                  <a:lnTo>
                    <a:pt x="1017" y="323"/>
                  </a:lnTo>
                  <a:lnTo>
                    <a:pt x="1089" y="321"/>
                  </a:lnTo>
                  <a:lnTo>
                    <a:pt x="1160" y="317"/>
                  </a:lnTo>
                  <a:lnTo>
                    <a:pt x="1231" y="315"/>
                  </a:lnTo>
                  <a:lnTo>
                    <a:pt x="1298" y="309"/>
                  </a:lnTo>
                  <a:lnTo>
                    <a:pt x="1362" y="303"/>
                  </a:lnTo>
                  <a:lnTo>
                    <a:pt x="1424" y="297"/>
                  </a:lnTo>
                  <a:lnTo>
                    <a:pt x="1482" y="289"/>
                  </a:lnTo>
                  <a:lnTo>
                    <a:pt x="1538" y="280"/>
                  </a:lnTo>
                  <a:lnTo>
                    <a:pt x="1587" y="271"/>
                  </a:lnTo>
                  <a:lnTo>
                    <a:pt x="1634" y="260"/>
                  </a:lnTo>
                  <a:lnTo>
                    <a:pt x="1675" y="250"/>
                  </a:lnTo>
                  <a:lnTo>
                    <a:pt x="1713" y="238"/>
                  </a:lnTo>
                  <a:lnTo>
                    <a:pt x="1742" y="226"/>
                  </a:lnTo>
                  <a:lnTo>
                    <a:pt x="1768" y="214"/>
                  </a:lnTo>
                  <a:lnTo>
                    <a:pt x="1789" y="201"/>
                  </a:lnTo>
                  <a:lnTo>
                    <a:pt x="1805" y="188"/>
                  </a:lnTo>
                  <a:lnTo>
                    <a:pt x="1813" y="175"/>
                  </a:lnTo>
                  <a:lnTo>
                    <a:pt x="1815" y="161"/>
                  </a:lnTo>
                  <a:lnTo>
                    <a:pt x="1813" y="150"/>
                  </a:lnTo>
                  <a:lnTo>
                    <a:pt x="1805" y="136"/>
                  </a:lnTo>
                  <a:lnTo>
                    <a:pt x="1789" y="123"/>
                  </a:lnTo>
                  <a:lnTo>
                    <a:pt x="1768" y="111"/>
                  </a:lnTo>
                  <a:lnTo>
                    <a:pt x="1742" y="99"/>
                  </a:lnTo>
                  <a:lnTo>
                    <a:pt x="1713" y="87"/>
                  </a:lnTo>
                  <a:lnTo>
                    <a:pt x="1675" y="75"/>
                  </a:lnTo>
                  <a:lnTo>
                    <a:pt x="1634" y="64"/>
                  </a:lnTo>
                  <a:lnTo>
                    <a:pt x="1587" y="55"/>
                  </a:lnTo>
                  <a:lnTo>
                    <a:pt x="1538" y="45"/>
                  </a:lnTo>
                  <a:lnTo>
                    <a:pt x="1482" y="37"/>
                  </a:lnTo>
                  <a:lnTo>
                    <a:pt x="1424" y="28"/>
                  </a:lnTo>
                  <a:lnTo>
                    <a:pt x="1362" y="21"/>
                  </a:lnTo>
                  <a:lnTo>
                    <a:pt x="1298" y="16"/>
                  </a:lnTo>
                  <a:lnTo>
                    <a:pt x="1231" y="10"/>
                  </a:lnTo>
                  <a:lnTo>
                    <a:pt x="1160" y="5"/>
                  </a:lnTo>
                  <a:lnTo>
                    <a:pt x="1089" y="3"/>
                  </a:lnTo>
                  <a:lnTo>
                    <a:pt x="1017" y="1"/>
                  </a:lnTo>
                  <a:lnTo>
                    <a:pt x="945" y="0"/>
                  </a:lnTo>
                  <a:lnTo>
                    <a:pt x="871" y="0"/>
                  </a:lnTo>
                  <a:lnTo>
                    <a:pt x="799" y="1"/>
                  </a:lnTo>
                  <a:lnTo>
                    <a:pt x="727" y="3"/>
                  </a:lnTo>
                  <a:lnTo>
                    <a:pt x="656" y="5"/>
                  </a:lnTo>
                  <a:lnTo>
                    <a:pt x="587" y="10"/>
                  </a:lnTo>
                  <a:lnTo>
                    <a:pt x="519" y="16"/>
                  </a:lnTo>
                  <a:lnTo>
                    <a:pt x="453" y="21"/>
                  </a:lnTo>
                  <a:lnTo>
                    <a:pt x="393" y="28"/>
                  </a:lnTo>
                  <a:lnTo>
                    <a:pt x="334" y="37"/>
                  </a:lnTo>
                  <a:lnTo>
                    <a:pt x="280" y="45"/>
                  </a:lnTo>
                  <a:lnTo>
                    <a:pt x="229" y="55"/>
                  </a:lnTo>
                  <a:lnTo>
                    <a:pt x="183" y="64"/>
                  </a:lnTo>
                  <a:lnTo>
                    <a:pt x="141" y="75"/>
                  </a:lnTo>
                  <a:lnTo>
                    <a:pt x="105" y="87"/>
                  </a:lnTo>
                  <a:lnTo>
                    <a:pt x="73" y="99"/>
                  </a:lnTo>
                  <a:lnTo>
                    <a:pt x="46" y="111"/>
                  </a:lnTo>
                  <a:lnTo>
                    <a:pt x="27" y="123"/>
                  </a:lnTo>
                  <a:lnTo>
                    <a:pt x="13" y="136"/>
                  </a:lnTo>
                  <a:lnTo>
                    <a:pt x="3" y="150"/>
                  </a:lnTo>
                  <a:lnTo>
                    <a:pt x="0" y="161"/>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33"/>
            <p:cNvSpPr>
              <a:spLocks/>
            </p:cNvSpPr>
            <p:nvPr/>
          </p:nvSpPr>
          <p:spPr bwMode="auto">
            <a:xfrm>
              <a:off x="11854" y="6879"/>
              <a:ext cx="1816" cy="325"/>
            </a:xfrm>
            <a:custGeom>
              <a:avLst/>
              <a:gdLst/>
              <a:ahLst/>
              <a:cxnLst>
                <a:cxn ang="0">
                  <a:pos x="3" y="150"/>
                </a:cxn>
                <a:cxn ang="0">
                  <a:pos x="27" y="123"/>
                </a:cxn>
                <a:cxn ang="0">
                  <a:pos x="73" y="99"/>
                </a:cxn>
                <a:cxn ang="0">
                  <a:pos x="141" y="75"/>
                </a:cxn>
                <a:cxn ang="0">
                  <a:pos x="229" y="55"/>
                </a:cxn>
                <a:cxn ang="0">
                  <a:pos x="334" y="37"/>
                </a:cxn>
                <a:cxn ang="0">
                  <a:pos x="453" y="21"/>
                </a:cxn>
                <a:cxn ang="0">
                  <a:pos x="587" y="10"/>
                </a:cxn>
                <a:cxn ang="0">
                  <a:pos x="727" y="3"/>
                </a:cxn>
                <a:cxn ang="0">
                  <a:pos x="871" y="0"/>
                </a:cxn>
                <a:cxn ang="0">
                  <a:pos x="1017" y="1"/>
                </a:cxn>
                <a:cxn ang="0">
                  <a:pos x="1160" y="5"/>
                </a:cxn>
                <a:cxn ang="0">
                  <a:pos x="1298" y="16"/>
                </a:cxn>
                <a:cxn ang="0">
                  <a:pos x="1424" y="28"/>
                </a:cxn>
                <a:cxn ang="0">
                  <a:pos x="1538" y="45"/>
                </a:cxn>
                <a:cxn ang="0">
                  <a:pos x="1634" y="64"/>
                </a:cxn>
                <a:cxn ang="0">
                  <a:pos x="1713" y="87"/>
                </a:cxn>
                <a:cxn ang="0">
                  <a:pos x="1768" y="111"/>
                </a:cxn>
                <a:cxn ang="0">
                  <a:pos x="1805" y="136"/>
                </a:cxn>
                <a:cxn ang="0">
                  <a:pos x="1815" y="161"/>
                </a:cxn>
                <a:cxn ang="0">
                  <a:pos x="1805" y="188"/>
                </a:cxn>
                <a:cxn ang="0">
                  <a:pos x="1768" y="214"/>
                </a:cxn>
                <a:cxn ang="0">
                  <a:pos x="1713" y="238"/>
                </a:cxn>
                <a:cxn ang="0">
                  <a:pos x="1634" y="260"/>
                </a:cxn>
                <a:cxn ang="0">
                  <a:pos x="1538" y="280"/>
                </a:cxn>
                <a:cxn ang="0">
                  <a:pos x="1424" y="297"/>
                </a:cxn>
                <a:cxn ang="0">
                  <a:pos x="1298" y="309"/>
                </a:cxn>
                <a:cxn ang="0">
                  <a:pos x="1160" y="317"/>
                </a:cxn>
                <a:cxn ang="0">
                  <a:pos x="1017" y="323"/>
                </a:cxn>
                <a:cxn ang="0">
                  <a:pos x="871" y="325"/>
                </a:cxn>
                <a:cxn ang="0">
                  <a:pos x="727" y="321"/>
                </a:cxn>
                <a:cxn ang="0">
                  <a:pos x="587" y="315"/>
                </a:cxn>
                <a:cxn ang="0">
                  <a:pos x="453" y="303"/>
                </a:cxn>
                <a:cxn ang="0">
                  <a:pos x="334" y="289"/>
                </a:cxn>
                <a:cxn ang="0">
                  <a:pos x="229" y="271"/>
                </a:cxn>
                <a:cxn ang="0">
                  <a:pos x="141" y="250"/>
                </a:cxn>
                <a:cxn ang="0">
                  <a:pos x="73" y="226"/>
                </a:cxn>
                <a:cxn ang="0">
                  <a:pos x="27" y="201"/>
                </a:cxn>
                <a:cxn ang="0">
                  <a:pos x="3" y="175"/>
                </a:cxn>
              </a:cxnLst>
              <a:rect l="0" t="0" r="r" b="b"/>
              <a:pathLst>
                <a:path w="1816" h="325">
                  <a:moveTo>
                    <a:pt x="0" y="161"/>
                  </a:moveTo>
                  <a:lnTo>
                    <a:pt x="3" y="150"/>
                  </a:lnTo>
                  <a:lnTo>
                    <a:pt x="13" y="136"/>
                  </a:lnTo>
                  <a:lnTo>
                    <a:pt x="27" y="123"/>
                  </a:lnTo>
                  <a:lnTo>
                    <a:pt x="46" y="111"/>
                  </a:lnTo>
                  <a:lnTo>
                    <a:pt x="73" y="99"/>
                  </a:lnTo>
                  <a:lnTo>
                    <a:pt x="105" y="87"/>
                  </a:lnTo>
                  <a:lnTo>
                    <a:pt x="141" y="75"/>
                  </a:lnTo>
                  <a:lnTo>
                    <a:pt x="183" y="64"/>
                  </a:lnTo>
                  <a:lnTo>
                    <a:pt x="229" y="55"/>
                  </a:lnTo>
                  <a:lnTo>
                    <a:pt x="280" y="45"/>
                  </a:lnTo>
                  <a:lnTo>
                    <a:pt x="334" y="37"/>
                  </a:lnTo>
                  <a:lnTo>
                    <a:pt x="393" y="28"/>
                  </a:lnTo>
                  <a:lnTo>
                    <a:pt x="453" y="21"/>
                  </a:lnTo>
                  <a:lnTo>
                    <a:pt x="519" y="16"/>
                  </a:lnTo>
                  <a:lnTo>
                    <a:pt x="587" y="10"/>
                  </a:lnTo>
                  <a:lnTo>
                    <a:pt x="656" y="5"/>
                  </a:lnTo>
                  <a:lnTo>
                    <a:pt x="727" y="3"/>
                  </a:lnTo>
                  <a:lnTo>
                    <a:pt x="799" y="1"/>
                  </a:lnTo>
                  <a:lnTo>
                    <a:pt x="871" y="0"/>
                  </a:lnTo>
                  <a:lnTo>
                    <a:pt x="945" y="0"/>
                  </a:lnTo>
                  <a:lnTo>
                    <a:pt x="1017" y="1"/>
                  </a:lnTo>
                  <a:lnTo>
                    <a:pt x="1089" y="3"/>
                  </a:lnTo>
                  <a:lnTo>
                    <a:pt x="1160" y="5"/>
                  </a:lnTo>
                  <a:lnTo>
                    <a:pt x="1231" y="10"/>
                  </a:lnTo>
                  <a:lnTo>
                    <a:pt x="1298" y="16"/>
                  </a:lnTo>
                  <a:lnTo>
                    <a:pt x="1362" y="21"/>
                  </a:lnTo>
                  <a:lnTo>
                    <a:pt x="1424" y="28"/>
                  </a:lnTo>
                  <a:lnTo>
                    <a:pt x="1482" y="37"/>
                  </a:lnTo>
                  <a:lnTo>
                    <a:pt x="1538" y="45"/>
                  </a:lnTo>
                  <a:lnTo>
                    <a:pt x="1587" y="55"/>
                  </a:lnTo>
                  <a:lnTo>
                    <a:pt x="1634" y="64"/>
                  </a:lnTo>
                  <a:lnTo>
                    <a:pt x="1675" y="75"/>
                  </a:lnTo>
                  <a:lnTo>
                    <a:pt x="1713" y="87"/>
                  </a:lnTo>
                  <a:lnTo>
                    <a:pt x="1742" y="99"/>
                  </a:lnTo>
                  <a:lnTo>
                    <a:pt x="1768" y="111"/>
                  </a:lnTo>
                  <a:lnTo>
                    <a:pt x="1789" y="123"/>
                  </a:lnTo>
                  <a:lnTo>
                    <a:pt x="1805" y="136"/>
                  </a:lnTo>
                  <a:lnTo>
                    <a:pt x="1813" y="150"/>
                  </a:lnTo>
                  <a:lnTo>
                    <a:pt x="1815" y="161"/>
                  </a:lnTo>
                  <a:lnTo>
                    <a:pt x="1813" y="175"/>
                  </a:lnTo>
                  <a:lnTo>
                    <a:pt x="1805" y="188"/>
                  </a:lnTo>
                  <a:lnTo>
                    <a:pt x="1789" y="201"/>
                  </a:lnTo>
                  <a:lnTo>
                    <a:pt x="1768" y="214"/>
                  </a:lnTo>
                  <a:lnTo>
                    <a:pt x="1742" y="226"/>
                  </a:lnTo>
                  <a:lnTo>
                    <a:pt x="1713" y="238"/>
                  </a:lnTo>
                  <a:lnTo>
                    <a:pt x="1675" y="250"/>
                  </a:lnTo>
                  <a:lnTo>
                    <a:pt x="1634" y="260"/>
                  </a:lnTo>
                  <a:lnTo>
                    <a:pt x="1587" y="271"/>
                  </a:lnTo>
                  <a:lnTo>
                    <a:pt x="1538" y="280"/>
                  </a:lnTo>
                  <a:lnTo>
                    <a:pt x="1482" y="289"/>
                  </a:lnTo>
                  <a:lnTo>
                    <a:pt x="1424" y="297"/>
                  </a:lnTo>
                  <a:lnTo>
                    <a:pt x="1362" y="303"/>
                  </a:lnTo>
                  <a:lnTo>
                    <a:pt x="1298" y="309"/>
                  </a:lnTo>
                  <a:lnTo>
                    <a:pt x="1231" y="315"/>
                  </a:lnTo>
                  <a:lnTo>
                    <a:pt x="1160" y="317"/>
                  </a:lnTo>
                  <a:lnTo>
                    <a:pt x="1089" y="321"/>
                  </a:lnTo>
                  <a:lnTo>
                    <a:pt x="1017" y="323"/>
                  </a:lnTo>
                  <a:lnTo>
                    <a:pt x="945" y="325"/>
                  </a:lnTo>
                  <a:lnTo>
                    <a:pt x="871" y="325"/>
                  </a:lnTo>
                  <a:lnTo>
                    <a:pt x="799" y="323"/>
                  </a:lnTo>
                  <a:lnTo>
                    <a:pt x="727" y="321"/>
                  </a:lnTo>
                  <a:lnTo>
                    <a:pt x="656" y="317"/>
                  </a:lnTo>
                  <a:lnTo>
                    <a:pt x="587" y="315"/>
                  </a:lnTo>
                  <a:lnTo>
                    <a:pt x="519" y="309"/>
                  </a:lnTo>
                  <a:lnTo>
                    <a:pt x="453" y="303"/>
                  </a:lnTo>
                  <a:lnTo>
                    <a:pt x="393" y="297"/>
                  </a:lnTo>
                  <a:lnTo>
                    <a:pt x="334" y="289"/>
                  </a:lnTo>
                  <a:lnTo>
                    <a:pt x="280" y="280"/>
                  </a:lnTo>
                  <a:lnTo>
                    <a:pt x="229" y="271"/>
                  </a:lnTo>
                  <a:lnTo>
                    <a:pt x="183" y="260"/>
                  </a:lnTo>
                  <a:lnTo>
                    <a:pt x="141" y="250"/>
                  </a:lnTo>
                  <a:lnTo>
                    <a:pt x="105" y="238"/>
                  </a:lnTo>
                  <a:lnTo>
                    <a:pt x="73" y="226"/>
                  </a:lnTo>
                  <a:lnTo>
                    <a:pt x="46" y="214"/>
                  </a:lnTo>
                  <a:lnTo>
                    <a:pt x="27" y="201"/>
                  </a:lnTo>
                  <a:lnTo>
                    <a:pt x="13" y="188"/>
                  </a:lnTo>
                  <a:lnTo>
                    <a:pt x="3" y="175"/>
                  </a:lnTo>
                  <a:lnTo>
                    <a:pt x="0" y="161"/>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34"/>
            <p:cNvSpPr>
              <a:spLocks/>
            </p:cNvSpPr>
            <p:nvPr/>
          </p:nvSpPr>
          <p:spPr bwMode="auto">
            <a:xfrm>
              <a:off x="11854" y="6800"/>
              <a:ext cx="1816" cy="321"/>
            </a:xfrm>
            <a:custGeom>
              <a:avLst/>
              <a:gdLst/>
              <a:ahLst/>
              <a:cxnLst>
                <a:cxn ang="0">
                  <a:pos x="0" y="160"/>
                </a:cxn>
                <a:cxn ang="0">
                  <a:pos x="13" y="187"/>
                </a:cxn>
                <a:cxn ang="0">
                  <a:pos x="46" y="212"/>
                </a:cxn>
                <a:cxn ang="0">
                  <a:pos x="105" y="236"/>
                </a:cxn>
                <a:cxn ang="0">
                  <a:pos x="183" y="258"/>
                </a:cxn>
                <a:cxn ang="0">
                  <a:pos x="280" y="278"/>
                </a:cxn>
                <a:cxn ang="0">
                  <a:pos x="393" y="294"/>
                </a:cxn>
                <a:cxn ang="0">
                  <a:pos x="519" y="307"/>
                </a:cxn>
                <a:cxn ang="0">
                  <a:pos x="656" y="315"/>
                </a:cxn>
                <a:cxn ang="0">
                  <a:pos x="799" y="321"/>
                </a:cxn>
                <a:cxn ang="0">
                  <a:pos x="1089" y="319"/>
                </a:cxn>
                <a:cxn ang="0">
                  <a:pos x="1231" y="312"/>
                </a:cxn>
                <a:cxn ang="0">
                  <a:pos x="1362" y="301"/>
                </a:cxn>
                <a:cxn ang="0">
                  <a:pos x="1482" y="286"/>
                </a:cxn>
                <a:cxn ang="0">
                  <a:pos x="1587" y="268"/>
                </a:cxn>
                <a:cxn ang="0">
                  <a:pos x="1675" y="248"/>
                </a:cxn>
                <a:cxn ang="0">
                  <a:pos x="1742" y="224"/>
                </a:cxn>
                <a:cxn ang="0">
                  <a:pos x="1789" y="199"/>
                </a:cxn>
                <a:cxn ang="0">
                  <a:pos x="1813" y="174"/>
                </a:cxn>
                <a:cxn ang="0">
                  <a:pos x="1813" y="147"/>
                </a:cxn>
                <a:cxn ang="0">
                  <a:pos x="1789" y="122"/>
                </a:cxn>
                <a:cxn ang="0">
                  <a:pos x="1742" y="98"/>
                </a:cxn>
                <a:cxn ang="0">
                  <a:pos x="1675" y="75"/>
                </a:cxn>
                <a:cxn ang="0">
                  <a:pos x="1587" y="55"/>
                </a:cxn>
                <a:cxn ang="0">
                  <a:pos x="1482" y="36"/>
                </a:cxn>
                <a:cxn ang="0">
                  <a:pos x="1362" y="20"/>
                </a:cxn>
                <a:cxn ang="0">
                  <a:pos x="1231" y="9"/>
                </a:cxn>
                <a:cxn ang="0">
                  <a:pos x="1089" y="2"/>
                </a:cxn>
                <a:cxn ang="0">
                  <a:pos x="799" y="0"/>
                </a:cxn>
                <a:cxn ang="0">
                  <a:pos x="656" y="6"/>
                </a:cxn>
                <a:cxn ang="0">
                  <a:pos x="519" y="15"/>
                </a:cxn>
                <a:cxn ang="0">
                  <a:pos x="393" y="28"/>
                </a:cxn>
                <a:cxn ang="0">
                  <a:pos x="280" y="44"/>
                </a:cxn>
                <a:cxn ang="0">
                  <a:pos x="183" y="63"/>
                </a:cxn>
                <a:cxn ang="0">
                  <a:pos x="105" y="86"/>
                </a:cxn>
                <a:cxn ang="0">
                  <a:pos x="46" y="110"/>
                </a:cxn>
                <a:cxn ang="0">
                  <a:pos x="13" y="134"/>
                </a:cxn>
                <a:cxn ang="0">
                  <a:pos x="0" y="160"/>
                </a:cxn>
              </a:cxnLst>
              <a:rect l="0" t="0" r="r" b="b"/>
              <a:pathLst>
                <a:path w="1816" h="321">
                  <a:moveTo>
                    <a:pt x="0" y="160"/>
                  </a:moveTo>
                  <a:lnTo>
                    <a:pt x="0" y="160"/>
                  </a:lnTo>
                  <a:lnTo>
                    <a:pt x="3" y="174"/>
                  </a:lnTo>
                  <a:lnTo>
                    <a:pt x="13" y="187"/>
                  </a:lnTo>
                  <a:lnTo>
                    <a:pt x="27" y="199"/>
                  </a:lnTo>
                  <a:lnTo>
                    <a:pt x="46" y="212"/>
                  </a:lnTo>
                  <a:lnTo>
                    <a:pt x="73" y="224"/>
                  </a:lnTo>
                  <a:lnTo>
                    <a:pt x="105" y="236"/>
                  </a:lnTo>
                  <a:lnTo>
                    <a:pt x="141" y="248"/>
                  </a:lnTo>
                  <a:lnTo>
                    <a:pt x="183" y="258"/>
                  </a:lnTo>
                  <a:lnTo>
                    <a:pt x="229" y="268"/>
                  </a:lnTo>
                  <a:lnTo>
                    <a:pt x="280" y="278"/>
                  </a:lnTo>
                  <a:lnTo>
                    <a:pt x="334" y="286"/>
                  </a:lnTo>
                  <a:lnTo>
                    <a:pt x="393" y="294"/>
                  </a:lnTo>
                  <a:lnTo>
                    <a:pt x="453" y="301"/>
                  </a:lnTo>
                  <a:lnTo>
                    <a:pt x="519" y="307"/>
                  </a:lnTo>
                  <a:lnTo>
                    <a:pt x="587" y="312"/>
                  </a:lnTo>
                  <a:lnTo>
                    <a:pt x="656" y="315"/>
                  </a:lnTo>
                  <a:lnTo>
                    <a:pt x="727" y="319"/>
                  </a:lnTo>
                  <a:lnTo>
                    <a:pt x="799" y="321"/>
                  </a:lnTo>
                  <a:lnTo>
                    <a:pt x="1017" y="321"/>
                  </a:lnTo>
                  <a:lnTo>
                    <a:pt x="1089" y="319"/>
                  </a:lnTo>
                  <a:lnTo>
                    <a:pt x="1160" y="315"/>
                  </a:lnTo>
                  <a:lnTo>
                    <a:pt x="1231" y="312"/>
                  </a:lnTo>
                  <a:lnTo>
                    <a:pt x="1298" y="307"/>
                  </a:lnTo>
                  <a:lnTo>
                    <a:pt x="1362" y="301"/>
                  </a:lnTo>
                  <a:lnTo>
                    <a:pt x="1424" y="294"/>
                  </a:lnTo>
                  <a:lnTo>
                    <a:pt x="1482" y="286"/>
                  </a:lnTo>
                  <a:lnTo>
                    <a:pt x="1538" y="278"/>
                  </a:lnTo>
                  <a:lnTo>
                    <a:pt x="1587" y="268"/>
                  </a:lnTo>
                  <a:lnTo>
                    <a:pt x="1634" y="258"/>
                  </a:lnTo>
                  <a:lnTo>
                    <a:pt x="1675" y="248"/>
                  </a:lnTo>
                  <a:lnTo>
                    <a:pt x="1713" y="236"/>
                  </a:lnTo>
                  <a:lnTo>
                    <a:pt x="1742" y="224"/>
                  </a:lnTo>
                  <a:lnTo>
                    <a:pt x="1768" y="212"/>
                  </a:lnTo>
                  <a:lnTo>
                    <a:pt x="1789" y="199"/>
                  </a:lnTo>
                  <a:lnTo>
                    <a:pt x="1805" y="187"/>
                  </a:lnTo>
                  <a:lnTo>
                    <a:pt x="1813" y="174"/>
                  </a:lnTo>
                  <a:lnTo>
                    <a:pt x="1815" y="160"/>
                  </a:lnTo>
                  <a:lnTo>
                    <a:pt x="1813" y="147"/>
                  </a:lnTo>
                  <a:lnTo>
                    <a:pt x="1805" y="134"/>
                  </a:lnTo>
                  <a:lnTo>
                    <a:pt x="1789" y="122"/>
                  </a:lnTo>
                  <a:lnTo>
                    <a:pt x="1768" y="110"/>
                  </a:lnTo>
                  <a:lnTo>
                    <a:pt x="1742" y="98"/>
                  </a:lnTo>
                  <a:lnTo>
                    <a:pt x="1713" y="86"/>
                  </a:lnTo>
                  <a:lnTo>
                    <a:pt x="1675" y="75"/>
                  </a:lnTo>
                  <a:lnTo>
                    <a:pt x="1634" y="63"/>
                  </a:lnTo>
                  <a:lnTo>
                    <a:pt x="1587" y="55"/>
                  </a:lnTo>
                  <a:lnTo>
                    <a:pt x="1538" y="44"/>
                  </a:lnTo>
                  <a:lnTo>
                    <a:pt x="1482" y="36"/>
                  </a:lnTo>
                  <a:lnTo>
                    <a:pt x="1424" y="28"/>
                  </a:lnTo>
                  <a:lnTo>
                    <a:pt x="1362" y="20"/>
                  </a:lnTo>
                  <a:lnTo>
                    <a:pt x="1298" y="15"/>
                  </a:lnTo>
                  <a:lnTo>
                    <a:pt x="1231" y="9"/>
                  </a:lnTo>
                  <a:lnTo>
                    <a:pt x="1160" y="6"/>
                  </a:lnTo>
                  <a:lnTo>
                    <a:pt x="1089" y="2"/>
                  </a:lnTo>
                  <a:lnTo>
                    <a:pt x="1017" y="0"/>
                  </a:lnTo>
                  <a:lnTo>
                    <a:pt x="799" y="0"/>
                  </a:lnTo>
                  <a:lnTo>
                    <a:pt x="727" y="2"/>
                  </a:lnTo>
                  <a:lnTo>
                    <a:pt x="656" y="6"/>
                  </a:lnTo>
                  <a:lnTo>
                    <a:pt x="587" y="9"/>
                  </a:lnTo>
                  <a:lnTo>
                    <a:pt x="519" y="15"/>
                  </a:lnTo>
                  <a:lnTo>
                    <a:pt x="453" y="20"/>
                  </a:lnTo>
                  <a:lnTo>
                    <a:pt x="393" y="28"/>
                  </a:lnTo>
                  <a:lnTo>
                    <a:pt x="334" y="36"/>
                  </a:lnTo>
                  <a:lnTo>
                    <a:pt x="280" y="44"/>
                  </a:lnTo>
                  <a:lnTo>
                    <a:pt x="229" y="55"/>
                  </a:lnTo>
                  <a:lnTo>
                    <a:pt x="183" y="63"/>
                  </a:lnTo>
                  <a:lnTo>
                    <a:pt x="141" y="75"/>
                  </a:lnTo>
                  <a:lnTo>
                    <a:pt x="105" y="86"/>
                  </a:lnTo>
                  <a:lnTo>
                    <a:pt x="73" y="98"/>
                  </a:lnTo>
                  <a:lnTo>
                    <a:pt x="46" y="110"/>
                  </a:lnTo>
                  <a:lnTo>
                    <a:pt x="27" y="122"/>
                  </a:lnTo>
                  <a:lnTo>
                    <a:pt x="13" y="134"/>
                  </a:lnTo>
                  <a:lnTo>
                    <a:pt x="3" y="147"/>
                  </a:lnTo>
                  <a:lnTo>
                    <a:pt x="0" y="160"/>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35"/>
            <p:cNvSpPr>
              <a:spLocks/>
            </p:cNvSpPr>
            <p:nvPr/>
          </p:nvSpPr>
          <p:spPr bwMode="auto">
            <a:xfrm>
              <a:off x="11854" y="6800"/>
              <a:ext cx="1816" cy="321"/>
            </a:xfrm>
            <a:custGeom>
              <a:avLst/>
              <a:gdLst/>
              <a:ahLst/>
              <a:cxnLst>
                <a:cxn ang="0">
                  <a:pos x="3" y="147"/>
                </a:cxn>
                <a:cxn ang="0">
                  <a:pos x="27" y="122"/>
                </a:cxn>
                <a:cxn ang="0">
                  <a:pos x="73" y="98"/>
                </a:cxn>
                <a:cxn ang="0">
                  <a:pos x="141" y="75"/>
                </a:cxn>
                <a:cxn ang="0">
                  <a:pos x="229" y="55"/>
                </a:cxn>
                <a:cxn ang="0">
                  <a:pos x="334" y="36"/>
                </a:cxn>
                <a:cxn ang="0">
                  <a:pos x="453" y="20"/>
                </a:cxn>
                <a:cxn ang="0">
                  <a:pos x="587" y="9"/>
                </a:cxn>
                <a:cxn ang="0">
                  <a:pos x="727" y="2"/>
                </a:cxn>
                <a:cxn ang="0">
                  <a:pos x="1017" y="0"/>
                </a:cxn>
                <a:cxn ang="0">
                  <a:pos x="1160" y="6"/>
                </a:cxn>
                <a:cxn ang="0">
                  <a:pos x="1298" y="15"/>
                </a:cxn>
                <a:cxn ang="0">
                  <a:pos x="1424" y="28"/>
                </a:cxn>
                <a:cxn ang="0">
                  <a:pos x="1538" y="44"/>
                </a:cxn>
                <a:cxn ang="0">
                  <a:pos x="1634" y="63"/>
                </a:cxn>
                <a:cxn ang="0">
                  <a:pos x="1713" y="86"/>
                </a:cxn>
                <a:cxn ang="0">
                  <a:pos x="1768" y="110"/>
                </a:cxn>
                <a:cxn ang="0">
                  <a:pos x="1805" y="134"/>
                </a:cxn>
                <a:cxn ang="0">
                  <a:pos x="1815" y="160"/>
                </a:cxn>
                <a:cxn ang="0">
                  <a:pos x="1805" y="187"/>
                </a:cxn>
                <a:cxn ang="0">
                  <a:pos x="1768" y="212"/>
                </a:cxn>
                <a:cxn ang="0">
                  <a:pos x="1713" y="236"/>
                </a:cxn>
                <a:cxn ang="0">
                  <a:pos x="1634" y="258"/>
                </a:cxn>
                <a:cxn ang="0">
                  <a:pos x="1538" y="278"/>
                </a:cxn>
                <a:cxn ang="0">
                  <a:pos x="1424" y="294"/>
                </a:cxn>
                <a:cxn ang="0">
                  <a:pos x="1298" y="307"/>
                </a:cxn>
                <a:cxn ang="0">
                  <a:pos x="1160" y="315"/>
                </a:cxn>
                <a:cxn ang="0">
                  <a:pos x="1017" y="321"/>
                </a:cxn>
                <a:cxn ang="0">
                  <a:pos x="727" y="319"/>
                </a:cxn>
                <a:cxn ang="0">
                  <a:pos x="587" y="312"/>
                </a:cxn>
                <a:cxn ang="0">
                  <a:pos x="453" y="301"/>
                </a:cxn>
                <a:cxn ang="0">
                  <a:pos x="334" y="286"/>
                </a:cxn>
                <a:cxn ang="0">
                  <a:pos x="229" y="268"/>
                </a:cxn>
                <a:cxn ang="0">
                  <a:pos x="141" y="248"/>
                </a:cxn>
                <a:cxn ang="0">
                  <a:pos x="73" y="224"/>
                </a:cxn>
                <a:cxn ang="0">
                  <a:pos x="27" y="199"/>
                </a:cxn>
                <a:cxn ang="0">
                  <a:pos x="3" y="174"/>
                </a:cxn>
              </a:cxnLst>
              <a:rect l="0" t="0" r="r" b="b"/>
              <a:pathLst>
                <a:path w="1816" h="321">
                  <a:moveTo>
                    <a:pt x="0" y="160"/>
                  </a:moveTo>
                  <a:lnTo>
                    <a:pt x="3" y="147"/>
                  </a:lnTo>
                  <a:lnTo>
                    <a:pt x="13" y="134"/>
                  </a:lnTo>
                  <a:lnTo>
                    <a:pt x="27" y="122"/>
                  </a:lnTo>
                  <a:lnTo>
                    <a:pt x="46" y="110"/>
                  </a:lnTo>
                  <a:lnTo>
                    <a:pt x="73" y="98"/>
                  </a:lnTo>
                  <a:lnTo>
                    <a:pt x="105" y="86"/>
                  </a:lnTo>
                  <a:lnTo>
                    <a:pt x="141" y="75"/>
                  </a:lnTo>
                  <a:lnTo>
                    <a:pt x="183" y="63"/>
                  </a:lnTo>
                  <a:lnTo>
                    <a:pt x="229" y="55"/>
                  </a:lnTo>
                  <a:lnTo>
                    <a:pt x="280" y="44"/>
                  </a:lnTo>
                  <a:lnTo>
                    <a:pt x="334" y="36"/>
                  </a:lnTo>
                  <a:lnTo>
                    <a:pt x="393" y="28"/>
                  </a:lnTo>
                  <a:lnTo>
                    <a:pt x="453" y="20"/>
                  </a:lnTo>
                  <a:lnTo>
                    <a:pt x="519" y="15"/>
                  </a:lnTo>
                  <a:lnTo>
                    <a:pt x="587" y="9"/>
                  </a:lnTo>
                  <a:lnTo>
                    <a:pt x="656" y="6"/>
                  </a:lnTo>
                  <a:lnTo>
                    <a:pt x="727" y="2"/>
                  </a:lnTo>
                  <a:lnTo>
                    <a:pt x="799" y="0"/>
                  </a:lnTo>
                  <a:lnTo>
                    <a:pt x="1017" y="0"/>
                  </a:lnTo>
                  <a:lnTo>
                    <a:pt x="1089" y="2"/>
                  </a:lnTo>
                  <a:lnTo>
                    <a:pt x="1160" y="6"/>
                  </a:lnTo>
                  <a:lnTo>
                    <a:pt x="1231" y="9"/>
                  </a:lnTo>
                  <a:lnTo>
                    <a:pt x="1298" y="15"/>
                  </a:lnTo>
                  <a:lnTo>
                    <a:pt x="1362" y="20"/>
                  </a:lnTo>
                  <a:lnTo>
                    <a:pt x="1424" y="28"/>
                  </a:lnTo>
                  <a:lnTo>
                    <a:pt x="1482" y="36"/>
                  </a:lnTo>
                  <a:lnTo>
                    <a:pt x="1538" y="44"/>
                  </a:lnTo>
                  <a:lnTo>
                    <a:pt x="1587" y="55"/>
                  </a:lnTo>
                  <a:lnTo>
                    <a:pt x="1634" y="63"/>
                  </a:lnTo>
                  <a:lnTo>
                    <a:pt x="1675" y="75"/>
                  </a:lnTo>
                  <a:lnTo>
                    <a:pt x="1713" y="86"/>
                  </a:lnTo>
                  <a:lnTo>
                    <a:pt x="1742" y="98"/>
                  </a:lnTo>
                  <a:lnTo>
                    <a:pt x="1768" y="110"/>
                  </a:lnTo>
                  <a:lnTo>
                    <a:pt x="1789" y="122"/>
                  </a:lnTo>
                  <a:lnTo>
                    <a:pt x="1805" y="134"/>
                  </a:lnTo>
                  <a:lnTo>
                    <a:pt x="1813" y="147"/>
                  </a:lnTo>
                  <a:lnTo>
                    <a:pt x="1815" y="160"/>
                  </a:lnTo>
                  <a:lnTo>
                    <a:pt x="1813" y="174"/>
                  </a:lnTo>
                  <a:lnTo>
                    <a:pt x="1805" y="187"/>
                  </a:lnTo>
                  <a:lnTo>
                    <a:pt x="1789" y="199"/>
                  </a:lnTo>
                  <a:lnTo>
                    <a:pt x="1768" y="212"/>
                  </a:lnTo>
                  <a:lnTo>
                    <a:pt x="1742" y="224"/>
                  </a:lnTo>
                  <a:lnTo>
                    <a:pt x="1713" y="236"/>
                  </a:lnTo>
                  <a:lnTo>
                    <a:pt x="1675" y="248"/>
                  </a:lnTo>
                  <a:lnTo>
                    <a:pt x="1634" y="258"/>
                  </a:lnTo>
                  <a:lnTo>
                    <a:pt x="1587" y="268"/>
                  </a:lnTo>
                  <a:lnTo>
                    <a:pt x="1538" y="278"/>
                  </a:lnTo>
                  <a:lnTo>
                    <a:pt x="1482" y="286"/>
                  </a:lnTo>
                  <a:lnTo>
                    <a:pt x="1424" y="294"/>
                  </a:lnTo>
                  <a:lnTo>
                    <a:pt x="1362" y="301"/>
                  </a:lnTo>
                  <a:lnTo>
                    <a:pt x="1298" y="307"/>
                  </a:lnTo>
                  <a:lnTo>
                    <a:pt x="1231" y="312"/>
                  </a:lnTo>
                  <a:lnTo>
                    <a:pt x="1160" y="315"/>
                  </a:lnTo>
                  <a:lnTo>
                    <a:pt x="1089" y="319"/>
                  </a:lnTo>
                  <a:lnTo>
                    <a:pt x="1017" y="321"/>
                  </a:lnTo>
                  <a:lnTo>
                    <a:pt x="799" y="321"/>
                  </a:lnTo>
                  <a:lnTo>
                    <a:pt x="727" y="319"/>
                  </a:lnTo>
                  <a:lnTo>
                    <a:pt x="656" y="315"/>
                  </a:lnTo>
                  <a:lnTo>
                    <a:pt x="587" y="312"/>
                  </a:lnTo>
                  <a:lnTo>
                    <a:pt x="519" y="307"/>
                  </a:lnTo>
                  <a:lnTo>
                    <a:pt x="453" y="301"/>
                  </a:lnTo>
                  <a:lnTo>
                    <a:pt x="393" y="294"/>
                  </a:lnTo>
                  <a:lnTo>
                    <a:pt x="334" y="286"/>
                  </a:lnTo>
                  <a:lnTo>
                    <a:pt x="280" y="278"/>
                  </a:lnTo>
                  <a:lnTo>
                    <a:pt x="229" y="268"/>
                  </a:lnTo>
                  <a:lnTo>
                    <a:pt x="183" y="258"/>
                  </a:lnTo>
                  <a:lnTo>
                    <a:pt x="141" y="248"/>
                  </a:lnTo>
                  <a:lnTo>
                    <a:pt x="105" y="236"/>
                  </a:lnTo>
                  <a:lnTo>
                    <a:pt x="73" y="224"/>
                  </a:lnTo>
                  <a:lnTo>
                    <a:pt x="46" y="212"/>
                  </a:lnTo>
                  <a:lnTo>
                    <a:pt x="27" y="199"/>
                  </a:lnTo>
                  <a:lnTo>
                    <a:pt x="13" y="187"/>
                  </a:lnTo>
                  <a:lnTo>
                    <a:pt x="3" y="174"/>
                  </a:lnTo>
                  <a:lnTo>
                    <a:pt x="0" y="160"/>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36"/>
            <p:cNvSpPr>
              <a:spLocks/>
            </p:cNvSpPr>
            <p:nvPr/>
          </p:nvSpPr>
          <p:spPr bwMode="auto">
            <a:xfrm>
              <a:off x="11854" y="6717"/>
              <a:ext cx="1816" cy="325"/>
            </a:xfrm>
            <a:custGeom>
              <a:avLst/>
              <a:gdLst/>
              <a:ahLst/>
              <a:cxnLst>
                <a:cxn ang="0">
                  <a:pos x="0" y="163"/>
                </a:cxn>
                <a:cxn ang="0">
                  <a:pos x="13" y="188"/>
                </a:cxn>
                <a:cxn ang="0">
                  <a:pos x="46" y="214"/>
                </a:cxn>
                <a:cxn ang="0">
                  <a:pos x="105" y="237"/>
                </a:cxn>
                <a:cxn ang="0">
                  <a:pos x="183" y="260"/>
                </a:cxn>
                <a:cxn ang="0">
                  <a:pos x="280" y="280"/>
                </a:cxn>
                <a:cxn ang="0">
                  <a:pos x="393" y="296"/>
                </a:cxn>
                <a:cxn ang="0">
                  <a:pos x="519" y="309"/>
                </a:cxn>
                <a:cxn ang="0">
                  <a:pos x="656" y="319"/>
                </a:cxn>
                <a:cxn ang="0">
                  <a:pos x="799" y="323"/>
                </a:cxn>
                <a:cxn ang="0">
                  <a:pos x="945" y="325"/>
                </a:cxn>
                <a:cxn ang="0">
                  <a:pos x="1089" y="321"/>
                </a:cxn>
                <a:cxn ang="0">
                  <a:pos x="1231" y="314"/>
                </a:cxn>
                <a:cxn ang="0">
                  <a:pos x="1362" y="303"/>
                </a:cxn>
                <a:cxn ang="0">
                  <a:pos x="1482" y="289"/>
                </a:cxn>
                <a:cxn ang="0">
                  <a:pos x="1587" y="271"/>
                </a:cxn>
                <a:cxn ang="0">
                  <a:pos x="1675" y="250"/>
                </a:cxn>
                <a:cxn ang="0">
                  <a:pos x="1742" y="226"/>
                </a:cxn>
                <a:cxn ang="0">
                  <a:pos x="1789" y="201"/>
                </a:cxn>
                <a:cxn ang="0">
                  <a:pos x="1813" y="175"/>
                </a:cxn>
                <a:cxn ang="0">
                  <a:pos x="1813" y="150"/>
                </a:cxn>
                <a:cxn ang="0">
                  <a:pos x="1789" y="123"/>
                </a:cxn>
                <a:cxn ang="0">
                  <a:pos x="1742" y="99"/>
                </a:cxn>
                <a:cxn ang="0">
                  <a:pos x="1675" y="75"/>
                </a:cxn>
                <a:cxn ang="0">
                  <a:pos x="1587" y="55"/>
                </a:cxn>
                <a:cxn ang="0">
                  <a:pos x="1482" y="37"/>
                </a:cxn>
                <a:cxn ang="0">
                  <a:pos x="1362" y="21"/>
                </a:cxn>
                <a:cxn ang="0">
                  <a:pos x="1231" y="10"/>
                </a:cxn>
                <a:cxn ang="0">
                  <a:pos x="1089" y="2"/>
                </a:cxn>
                <a:cxn ang="0">
                  <a:pos x="945" y="0"/>
                </a:cxn>
                <a:cxn ang="0">
                  <a:pos x="799" y="1"/>
                </a:cxn>
                <a:cxn ang="0">
                  <a:pos x="656" y="7"/>
                </a:cxn>
                <a:cxn ang="0">
                  <a:pos x="519" y="15"/>
                </a:cxn>
                <a:cxn ang="0">
                  <a:pos x="393" y="30"/>
                </a:cxn>
                <a:cxn ang="0">
                  <a:pos x="280" y="45"/>
                </a:cxn>
                <a:cxn ang="0">
                  <a:pos x="183" y="64"/>
                </a:cxn>
                <a:cxn ang="0">
                  <a:pos x="105" y="87"/>
                </a:cxn>
                <a:cxn ang="0">
                  <a:pos x="46" y="111"/>
                </a:cxn>
                <a:cxn ang="0">
                  <a:pos x="13" y="136"/>
                </a:cxn>
                <a:cxn ang="0">
                  <a:pos x="0" y="163"/>
                </a:cxn>
              </a:cxnLst>
              <a:rect l="0" t="0" r="r" b="b"/>
              <a:pathLst>
                <a:path w="1816" h="325">
                  <a:moveTo>
                    <a:pt x="0" y="163"/>
                  </a:moveTo>
                  <a:lnTo>
                    <a:pt x="0" y="163"/>
                  </a:lnTo>
                  <a:lnTo>
                    <a:pt x="3" y="175"/>
                  </a:lnTo>
                  <a:lnTo>
                    <a:pt x="13" y="188"/>
                  </a:lnTo>
                  <a:lnTo>
                    <a:pt x="27" y="201"/>
                  </a:lnTo>
                  <a:lnTo>
                    <a:pt x="46" y="214"/>
                  </a:lnTo>
                  <a:lnTo>
                    <a:pt x="73" y="226"/>
                  </a:lnTo>
                  <a:lnTo>
                    <a:pt x="105" y="237"/>
                  </a:lnTo>
                  <a:lnTo>
                    <a:pt x="141" y="250"/>
                  </a:lnTo>
                  <a:lnTo>
                    <a:pt x="183" y="260"/>
                  </a:lnTo>
                  <a:lnTo>
                    <a:pt x="229" y="271"/>
                  </a:lnTo>
                  <a:lnTo>
                    <a:pt x="280" y="280"/>
                  </a:lnTo>
                  <a:lnTo>
                    <a:pt x="334" y="289"/>
                  </a:lnTo>
                  <a:lnTo>
                    <a:pt x="393" y="296"/>
                  </a:lnTo>
                  <a:lnTo>
                    <a:pt x="453" y="303"/>
                  </a:lnTo>
                  <a:lnTo>
                    <a:pt x="519" y="309"/>
                  </a:lnTo>
                  <a:lnTo>
                    <a:pt x="587" y="314"/>
                  </a:lnTo>
                  <a:lnTo>
                    <a:pt x="656" y="319"/>
                  </a:lnTo>
                  <a:lnTo>
                    <a:pt x="727" y="321"/>
                  </a:lnTo>
                  <a:lnTo>
                    <a:pt x="799" y="323"/>
                  </a:lnTo>
                  <a:lnTo>
                    <a:pt x="871" y="325"/>
                  </a:lnTo>
                  <a:lnTo>
                    <a:pt x="945" y="325"/>
                  </a:lnTo>
                  <a:lnTo>
                    <a:pt x="1017" y="323"/>
                  </a:lnTo>
                  <a:lnTo>
                    <a:pt x="1089" y="321"/>
                  </a:lnTo>
                  <a:lnTo>
                    <a:pt x="1160" y="319"/>
                  </a:lnTo>
                  <a:lnTo>
                    <a:pt x="1231" y="314"/>
                  </a:lnTo>
                  <a:lnTo>
                    <a:pt x="1298" y="309"/>
                  </a:lnTo>
                  <a:lnTo>
                    <a:pt x="1362" y="303"/>
                  </a:lnTo>
                  <a:lnTo>
                    <a:pt x="1424" y="296"/>
                  </a:lnTo>
                  <a:lnTo>
                    <a:pt x="1482" y="289"/>
                  </a:lnTo>
                  <a:lnTo>
                    <a:pt x="1538" y="280"/>
                  </a:lnTo>
                  <a:lnTo>
                    <a:pt x="1587" y="271"/>
                  </a:lnTo>
                  <a:lnTo>
                    <a:pt x="1634" y="260"/>
                  </a:lnTo>
                  <a:lnTo>
                    <a:pt x="1675" y="250"/>
                  </a:lnTo>
                  <a:lnTo>
                    <a:pt x="1713" y="237"/>
                  </a:lnTo>
                  <a:lnTo>
                    <a:pt x="1742" y="226"/>
                  </a:lnTo>
                  <a:lnTo>
                    <a:pt x="1768" y="214"/>
                  </a:lnTo>
                  <a:lnTo>
                    <a:pt x="1789" y="201"/>
                  </a:lnTo>
                  <a:lnTo>
                    <a:pt x="1805" y="188"/>
                  </a:lnTo>
                  <a:lnTo>
                    <a:pt x="1813" y="175"/>
                  </a:lnTo>
                  <a:lnTo>
                    <a:pt x="1815" y="163"/>
                  </a:lnTo>
                  <a:lnTo>
                    <a:pt x="1813" y="150"/>
                  </a:lnTo>
                  <a:lnTo>
                    <a:pt x="1805" y="136"/>
                  </a:lnTo>
                  <a:lnTo>
                    <a:pt x="1789" y="123"/>
                  </a:lnTo>
                  <a:lnTo>
                    <a:pt x="1768" y="111"/>
                  </a:lnTo>
                  <a:lnTo>
                    <a:pt x="1742" y="99"/>
                  </a:lnTo>
                  <a:lnTo>
                    <a:pt x="1713" y="87"/>
                  </a:lnTo>
                  <a:lnTo>
                    <a:pt x="1675" y="75"/>
                  </a:lnTo>
                  <a:lnTo>
                    <a:pt x="1634" y="64"/>
                  </a:lnTo>
                  <a:lnTo>
                    <a:pt x="1587" y="55"/>
                  </a:lnTo>
                  <a:lnTo>
                    <a:pt x="1538" y="45"/>
                  </a:lnTo>
                  <a:lnTo>
                    <a:pt x="1482" y="37"/>
                  </a:lnTo>
                  <a:lnTo>
                    <a:pt x="1424" y="30"/>
                  </a:lnTo>
                  <a:lnTo>
                    <a:pt x="1362" y="21"/>
                  </a:lnTo>
                  <a:lnTo>
                    <a:pt x="1298" y="15"/>
                  </a:lnTo>
                  <a:lnTo>
                    <a:pt x="1231" y="10"/>
                  </a:lnTo>
                  <a:lnTo>
                    <a:pt x="1160" y="7"/>
                  </a:lnTo>
                  <a:lnTo>
                    <a:pt x="1089" y="2"/>
                  </a:lnTo>
                  <a:lnTo>
                    <a:pt x="1017" y="1"/>
                  </a:lnTo>
                  <a:lnTo>
                    <a:pt x="945" y="0"/>
                  </a:lnTo>
                  <a:lnTo>
                    <a:pt x="871" y="0"/>
                  </a:lnTo>
                  <a:lnTo>
                    <a:pt x="799" y="1"/>
                  </a:lnTo>
                  <a:lnTo>
                    <a:pt x="727" y="2"/>
                  </a:lnTo>
                  <a:lnTo>
                    <a:pt x="656" y="7"/>
                  </a:lnTo>
                  <a:lnTo>
                    <a:pt x="587" y="10"/>
                  </a:lnTo>
                  <a:lnTo>
                    <a:pt x="519" y="15"/>
                  </a:lnTo>
                  <a:lnTo>
                    <a:pt x="453" y="21"/>
                  </a:lnTo>
                  <a:lnTo>
                    <a:pt x="393" y="30"/>
                  </a:lnTo>
                  <a:lnTo>
                    <a:pt x="334" y="37"/>
                  </a:lnTo>
                  <a:lnTo>
                    <a:pt x="280" y="45"/>
                  </a:lnTo>
                  <a:lnTo>
                    <a:pt x="229" y="55"/>
                  </a:lnTo>
                  <a:lnTo>
                    <a:pt x="183" y="64"/>
                  </a:lnTo>
                  <a:lnTo>
                    <a:pt x="141" y="75"/>
                  </a:lnTo>
                  <a:lnTo>
                    <a:pt x="105" y="87"/>
                  </a:lnTo>
                  <a:lnTo>
                    <a:pt x="73" y="99"/>
                  </a:lnTo>
                  <a:lnTo>
                    <a:pt x="46" y="111"/>
                  </a:lnTo>
                  <a:lnTo>
                    <a:pt x="27" y="123"/>
                  </a:lnTo>
                  <a:lnTo>
                    <a:pt x="13" y="136"/>
                  </a:lnTo>
                  <a:lnTo>
                    <a:pt x="3" y="150"/>
                  </a:lnTo>
                  <a:lnTo>
                    <a:pt x="0" y="163"/>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37"/>
            <p:cNvSpPr>
              <a:spLocks/>
            </p:cNvSpPr>
            <p:nvPr/>
          </p:nvSpPr>
          <p:spPr bwMode="auto">
            <a:xfrm>
              <a:off x="11854" y="6717"/>
              <a:ext cx="1816" cy="325"/>
            </a:xfrm>
            <a:custGeom>
              <a:avLst/>
              <a:gdLst/>
              <a:ahLst/>
              <a:cxnLst>
                <a:cxn ang="0">
                  <a:pos x="3" y="150"/>
                </a:cxn>
                <a:cxn ang="0">
                  <a:pos x="27" y="123"/>
                </a:cxn>
                <a:cxn ang="0">
                  <a:pos x="73" y="99"/>
                </a:cxn>
                <a:cxn ang="0">
                  <a:pos x="141" y="75"/>
                </a:cxn>
                <a:cxn ang="0">
                  <a:pos x="229" y="55"/>
                </a:cxn>
                <a:cxn ang="0">
                  <a:pos x="334" y="37"/>
                </a:cxn>
                <a:cxn ang="0">
                  <a:pos x="453" y="21"/>
                </a:cxn>
                <a:cxn ang="0">
                  <a:pos x="587" y="10"/>
                </a:cxn>
                <a:cxn ang="0">
                  <a:pos x="727" y="2"/>
                </a:cxn>
                <a:cxn ang="0">
                  <a:pos x="871" y="0"/>
                </a:cxn>
                <a:cxn ang="0">
                  <a:pos x="1017" y="1"/>
                </a:cxn>
                <a:cxn ang="0">
                  <a:pos x="1160" y="7"/>
                </a:cxn>
                <a:cxn ang="0">
                  <a:pos x="1298" y="15"/>
                </a:cxn>
                <a:cxn ang="0">
                  <a:pos x="1424" y="30"/>
                </a:cxn>
                <a:cxn ang="0">
                  <a:pos x="1538" y="45"/>
                </a:cxn>
                <a:cxn ang="0">
                  <a:pos x="1634" y="64"/>
                </a:cxn>
                <a:cxn ang="0">
                  <a:pos x="1713" y="87"/>
                </a:cxn>
                <a:cxn ang="0">
                  <a:pos x="1768" y="111"/>
                </a:cxn>
                <a:cxn ang="0">
                  <a:pos x="1805" y="136"/>
                </a:cxn>
                <a:cxn ang="0">
                  <a:pos x="1815" y="163"/>
                </a:cxn>
                <a:cxn ang="0">
                  <a:pos x="1805" y="188"/>
                </a:cxn>
                <a:cxn ang="0">
                  <a:pos x="1768" y="214"/>
                </a:cxn>
                <a:cxn ang="0">
                  <a:pos x="1713" y="237"/>
                </a:cxn>
                <a:cxn ang="0">
                  <a:pos x="1634" y="260"/>
                </a:cxn>
                <a:cxn ang="0">
                  <a:pos x="1538" y="280"/>
                </a:cxn>
                <a:cxn ang="0">
                  <a:pos x="1424" y="296"/>
                </a:cxn>
                <a:cxn ang="0">
                  <a:pos x="1298" y="309"/>
                </a:cxn>
                <a:cxn ang="0">
                  <a:pos x="1160" y="319"/>
                </a:cxn>
                <a:cxn ang="0">
                  <a:pos x="1017" y="323"/>
                </a:cxn>
                <a:cxn ang="0">
                  <a:pos x="871" y="325"/>
                </a:cxn>
                <a:cxn ang="0">
                  <a:pos x="727" y="321"/>
                </a:cxn>
                <a:cxn ang="0">
                  <a:pos x="587" y="314"/>
                </a:cxn>
                <a:cxn ang="0">
                  <a:pos x="453" y="303"/>
                </a:cxn>
                <a:cxn ang="0">
                  <a:pos x="334" y="289"/>
                </a:cxn>
                <a:cxn ang="0">
                  <a:pos x="229" y="271"/>
                </a:cxn>
                <a:cxn ang="0">
                  <a:pos x="141" y="250"/>
                </a:cxn>
                <a:cxn ang="0">
                  <a:pos x="73" y="226"/>
                </a:cxn>
                <a:cxn ang="0">
                  <a:pos x="27" y="201"/>
                </a:cxn>
                <a:cxn ang="0">
                  <a:pos x="3" y="175"/>
                </a:cxn>
              </a:cxnLst>
              <a:rect l="0" t="0" r="r" b="b"/>
              <a:pathLst>
                <a:path w="1816" h="325">
                  <a:moveTo>
                    <a:pt x="0" y="163"/>
                  </a:moveTo>
                  <a:lnTo>
                    <a:pt x="3" y="150"/>
                  </a:lnTo>
                  <a:lnTo>
                    <a:pt x="13" y="136"/>
                  </a:lnTo>
                  <a:lnTo>
                    <a:pt x="27" y="123"/>
                  </a:lnTo>
                  <a:lnTo>
                    <a:pt x="46" y="111"/>
                  </a:lnTo>
                  <a:lnTo>
                    <a:pt x="73" y="99"/>
                  </a:lnTo>
                  <a:lnTo>
                    <a:pt x="105" y="87"/>
                  </a:lnTo>
                  <a:lnTo>
                    <a:pt x="141" y="75"/>
                  </a:lnTo>
                  <a:lnTo>
                    <a:pt x="183" y="64"/>
                  </a:lnTo>
                  <a:lnTo>
                    <a:pt x="229" y="55"/>
                  </a:lnTo>
                  <a:lnTo>
                    <a:pt x="280" y="45"/>
                  </a:lnTo>
                  <a:lnTo>
                    <a:pt x="334" y="37"/>
                  </a:lnTo>
                  <a:lnTo>
                    <a:pt x="393" y="30"/>
                  </a:lnTo>
                  <a:lnTo>
                    <a:pt x="453" y="21"/>
                  </a:lnTo>
                  <a:lnTo>
                    <a:pt x="519" y="15"/>
                  </a:lnTo>
                  <a:lnTo>
                    <a:pt x="587" y="10"/>
                  </a:lnTo>
                  <a:lnTo>
                    <a:pt x="656" y="7"/>
                  </a:lnTo>
                  <a:lnTo>
                    <a:pt x="727" y="2"/>
                  </a:lnTo>
                  <a:lnTo>
                    <a:pt x="799" y="1"/>
                  </a:lnTo>
                  <a:lnTo>
                    <a:pt x="871" y="0"/>
                  </a:lnTo>
                  <a:lnTo>
                    <a:pt x="945" y="0"/>
                  </a:lnTo>
                  <a:lnTo>
                    <a:pt x="1017" y="1"/>
                  </a:lnTo>
                  <a:lnTo>
                    <a:pt x="1089" y="2"/>
                  </a:lnTo>
                  <a:lnTo>
                    <a:pt x="1160" y="7"/>
                  </a:lnTo>
                  <a:lnTo>
                    <a:pt x="1231" y="10"/>
                  </a:lnTo>
                  <a:lnTo>
                    <a:pt x="1298" y="15"/>
                  </a:lnTo>
                  <a:lnTo>
                    <a:pt x="1362" y="21"/>
                  </a:lnTo>
                  <a:lnTo>
                    <a:pt x="1424" y="30"/>
                  </a:lnTo>
                  <a:lnTo>
                    <a:pt x="1482" y="37"/>
                  </a:lnTo>
                  <a:lnTo>
                    <a:pt x="1538" y="45"/>
                  </a:lnTo>
                  <a:lnTo>
                    <a:pt x="1587" y="55"/>
                  </a:lnTo>
                  <a:lnTo>
                    <a:pt x="1634" y="64"/>
                  </a:lnTo>
                  <a:lnTo>
                    <a:pt x="1675" y="75"/>
                  </a:lnTo>
                  <a:lnTo>
                    <a:pt x="1713" y="87"/>
                  </a:lnTo>
                  <a:lnTo>
                    <a:pt x="1742" y="99"/>
                  </a:lnTo>
                  <a:lnTo>
                    <a:pt x="1768" y="111"/>
                  </a:lnTo>
                  <a:lnTo>
                    <a:pt x="1789" y="123"/>
                  </a:lnTo>
                  <a:lnTo>
                    <a:pt x="1805" y="136"/>
                  </a:lnTo>
                  <a:lnTo>
                    <a:pt x="1813" y="150"/>
                  </a:lnTo>
                  <a:lnTo>
                    <a:pt x="1815" y="163"/>
                  </a:lnTo>
                  <a:lnTo>
                    <a:pt x="1813" y="175"/>
                  </a:lnTo>
                  <a:lnTo>
                    <a:pt x="1805" y="188"/>
                  </a:lnTo>
                  <a:lnTo>
                    <a:pt x="1789" y="201"/>
                  </a:lnTo>
                  <a:lnTo>
                    <a:pt x="1768" y="214"/>
                  </a:lnTo>
                  <a:lnTo>
                    <a:pt x="1742" y="226"/>
                  </a:lnTo>
                  <a:lnTo>
                    <a:pt x="1713" y="237"/>
                  </a:lnTo>
                  <a:lnTo>
                    <a:pt x="1675" y="250"/>
                  </a:lnTo>
                  <a:lnTo>
                    <a:pt x="1634" y="260"/>
                  </a:lnTo>
                  <a:lnTo>
                    <a:pt x="1587" y="271"/>
                  </a:lnTo>
                  <a:lnTo>
                    <a:pt x="1538" y="280"/>
                  </a:lnTo>
                  <a:lnTo>
                    <a:pt x="1482" y="289"/>
                  </a:lnTo>
                  <a:lnTo>
                    <a:pt x="1424" y="296"/>
                  </a:lnTo>
                  <a:lnTo>
                    <a:pt x="1362" y="303"/>
                  </a:lnTo>
                  <a:lnTo>
                    <a:pt x="1298" y="309"/>
                  </a:lnTo>
                  <a:lnTo>
                    <a:pt x="1231" y="314"/>
                  </a:lnTo>
                  <a:lnTo>
                    <a:pt x="1160" y="319"/>
                  </a:lnTo>
                  <a:lnTo>
                    <a:pt x="1089" y="321"/>
                  </a:lnTo>
                  <a:lnTo>
                    <a:pt x="1017" y="323"/>
                  </a:lnTo>
                  <a:lnTo>
                    <a:pt x="945" y="325"/>
                  </a:lnTo>
                  <a:lnTo>
                    <a:pt x="871" y="325"/>
                  </a:lnTo>
                  <a:lnTo>
                    <a:pt x="799" y="323"/>
                  </a:lnTo>
                  <a:lnTo>
                    <a:pt x="727" y="321"/>
                  </a:lnTo>
                  <a:lnTo>
                    <a:pt x="656" y="319"/>
                  </a:lnTo>
                  <a:lnTo>
                    <a:pt x="587" y="314"/>
                  </a:lnTo>
                  <a:lnTo>
                    <a:pt x="519" y="309"/>
                  </a:lnTo>
                  <a:lnTo>
                    <a:pt x="453" y="303"/>
                  </a:lnTo>
                  <a:lnTo>
                    <a:pt x="393" y="296"/>
                  </a:lnTo>
                  <a:lnTo>
                    <a:pt x="334" y="289"/>
                  </a:lnTo>
                  <a:lnTo>
                    <a:pt x="280" y="280"/>
                  </a:lnTo>
                  <a:lnTo>
                    <a:pt x="229" y="271"/>
                  </a:lnTo>
                  <a:lnTo>
                    <a:pt x="183" y="260"/>
                  </a:lnTo>
                  <a:lnTo>
                    <a:pt x="141" y="250"/>
                  </a:lnTo>
                  <a:lnTo>
                    <a:pt x="105" y="237"/>
                  </a:lnTo>
                  <a:lnTo>
                    <a:pt x="73" y="226"/>
                  </a:lnTo>
                  <a:lnTo>
                    <a:pt x="46" y="214"/>
                  </a:lnTo>
                  <a:lnTo>
                    <a:pt x="27" y="201"/>
                  </a:lnTo>
                  <a:lnTo>
                    <a:pt x="13" y="188"/>
                  </a:lnTo>
                  <a:lnTo>
                    <a:pt x="3" y="175"/>
                  </a:lnTo>
                  <a:lnTo>
                    <a:pt x="0" y="163"/>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38"/>
            <p:cNvSpPr>
              <a:spLocks/>
            </p:cNvSpPr>
            <p:nvPr/>
          </p:nvSpPr>
          <p:spPr bwMode="auto">
            <a:xfrm>
              <a:off x="11854" y="6637"/>
              <a:ext cx="1816" cy="322"/>
            </a:xfrm>
            <a:custGeom>
              <a:avLst/>
              <a:gdLst/>
              <a:ahLst/>
              <a:cxnLst>
                <a:cxn ang="0">
                  <a:pos x="0" y="161"/>
                </a:cxn>
                <a:cxn ang="0">
                  <a:pos x="13" y="187"/>
                </a:cxn>
                <a:cxn ang="0">
                  <a:pos x="46" y="213"/>
                </a:cxn>
                <a:cxn ang="0">
                  <a:pos x="105" y="237"/>
                </a:cxn>
                <a:cxn ang="0">
                  <a:pos x="183" y="257"/>
                </a:cxn>
                <a:cxn ang="0">
                  <a:pos x="280" y="278"/>
                </a:cxn>
                <a:cxn ang="0">
                  <a:pos x="393" y="295"/>
                </a:cxn>
                <a:cxn ang="0">
                  <a:pos x="519" y="308"/>
                </a:cxn>
                <a:cxn ang="0">
                  <a:pos x="656" y="316"/>
                </a:cxn>
                <a:cxn ang="0">
                  <a:pos x="799" y="321"/>
                </a:cxn>
                <a:cxn ang="0">
                  <a:pos x="945" y="322"/>
                </a:cxn>
                <a:cxn ang="0">
                  <a:pos x="1089" y="319"/>
                </a:cxn>
                <a:cxn ang="0">
                  <a:pos x="1231" y="313"/>
                </a:cxn>
                <a:cxn ang="0">
                  <a:pos x="1362" y="301"/>
                </a:cxn>
                <a:cxn ang="0">
                  <a:pos x="1482" y="286"/>
                </a:cxn>
                <a:cxn ang="0">
                  <a:pos x="1587" y="268"/>
                </a:cxn>
                <a:cxn ang="0">
                  <a:pos x="1675" y="248"/>
                </a:cxn>
                <a:cxn ang="0">
                  <a:pos x="1742" y="225"/>
                </a:cxn>
                <a:cxn ang="0">
                  <a:pos x="1789" y="200"/>
                </a:cxn>
                <a:cxn ang="0">
                  <a:pos x="1813" y="175"/>
                </a:cxn>
                <a:cxn ang="0">
                  <a:pos x="1813" y="148"/>
                </a:cxn>
                <a:cxn ang="0">
                  <a:pos x="1789" y="123"/>
                </a:cxn>
                <a:cxn ang="0">
                  <a:pos x="1742" y="99"/>
                </a:cxn>
                <a:cxn ang="0">
                  <a:pos x="1675" y="75"/>
                </a:cxn>
                <a:cxn ang="0">
                  <a:pos x="1587" y="55"/>
                </a:cxn>
                <a:cxn ang="0">
                  <a:pos x="1482" y="37"/>
                </a:cxn>
                <a:cxn ang="0">
                  <a:pos x="1362" y="21"/>
                </a:cxn>
                <a:cxn ang="0">
                  <a:pos x="1231" y="11"/>
                </a:cxn>
                <a:cxn ang="0">
                  <a:pos x="1089" y="3"/>
                </a:cxn>
                <a:cxn ang="0">
                  <a:pos x="945" y="0"/>
                </a:cxn>
                <a:cxn ang="0">
                  <a:pos x="799" y="1"/>
                </a:cxn>
                <a:cxn ang="0">
                  <a:pos x="656" y="7"/>
                </a:cxn>
                <a:cxn ang="0">
                  <a:pos x="519" y="16"/>
                </a:cxn>
                <a:cxn ang="0">
                  <a:pos x="393" y="30"/>
                </a:cxn>
                <a:cxn ang="0">
                  <a:pos x="280" y="45"/>
                </a:cxn>
                <a:cxn ang="0">
                  <a:pos x="183" y="64"/>
                </a:cxn>
                <a:cxn ang="0">
                  <a:pos x="105" y="87"/>
                </a:cxn>
                <a:cxn ang="0">
                  <a:pos x="46" y="111"/>
                </a:cxn>
                <a:cxn ang="0">
                  <a:pos x="13" y="136"/>
                </a:cxn>
                <a:cxn ang="0">
                  <a:pos x="0" y="161"/>
                </a:cxn>
              </a:cxnLst>
              <a:rect l="0" t="0" r="r" b="b"/>
              <a:pathLst>
                <a:path w="1816" h="322">
                  <a:moveTo>
                    <a:pt x="0" y="161"/>
                  </a:moveTo>
                  <a:lnTo>
                    <a:pt x="0" y="161"/>
                  </a:lnTo>
                  <a:lnTo>
                    <a:pt x="3" y="175"/>
                  </a:lnTo>
                  <a:lnTo>
                    <a:pt x="13" y="187"/>
                  </a:lnTo>
                  <a:lnTo>
                    <a:pt x="27" y="200"/>
                  </a:lnTo>
                  <a:lnTo>
                    <a:pt x="46" y="213"/>
                  </a:lnTo>
                  <a:lnTo>
                    <a:pt x="73" y="225"/>
                  </a:lnTo>
                  <a:lnTo>
                    <a:pt x="105" y="237"/>
                  </a:lnTo>
                  <a:lnTo>
                    <a:pt x="141" y="248"/>
                  </a:lnTo>
                  <a:lnTo>
                    <a:pt x="183" y="257"/>
                  </a:lnTo>
                  <a:lnTo>
                    <a:pt x="229" y="268"/>
                  </a:lnTo>
                  <a:lnTo>
                    <a:pt x="280" y="278"/>
                  </a:lnTo>
                  <a:lnTo>
                    <a:pt x="334" y="286"/>
                  </a:lnTo>
                  <a:lnTo>
                    <a:pt x="393" y="295"/>
                  </a:lnTo>
                  <a:lnTo>
                    <a:pt x="453" y="301"/>
                  </a:lnTo>
                  <a:lnTo>
                    <a:pt x="519" y="308"/>
                  </a:lnTo>
                  <a:lnTo>
                    <a:pt x="587" y="313"/>
                  </a:lnTo>
                  <a:lnTo>
                    <a:pt x="656" y="316"/>
                  </a:lnTo>
                  <a:lnTo>
                    <a:pt x="727" y="319"/>
                  </a:lnTo>
                  <a:lnTo>
                    <a:pt x="799" y="321"/>
                  </a:lnTo>
                  <a:lnTo>
                    <a:pt x="871" y="322"/>
                  </a:lnTo>
                  <a:lnTo>
                    <a:pt x="945" y="322"/>
                  </a:lnTo>
                  <a:lnTo>
                    <a:pt x="1017" y="321"/>
                  </a:lnTo>
                  <a:lnTo>
                    <a:pt x="1089" y="319"/>
                  </a:lnTo>
                  <a:lnTo>
                    <a:pt x="1160" y="316"/>
                  </a:lnTo>
                  <a:lnTo>
                    <a:pt x="1231" y="313"/>
                  </a:lnTo>
                  <a:lnTo>
                    <a:pt x="1298" y="308"/>
                  </a:lnTo>
                  <a:lnTo>
                    <a:pt x="1362" y="301"/>
                  </a:lnTo>
                  <a:lnTo>
                    <a:pt x="1424" y="295"/>
                  </a:lnTo>
                  <a:lnTo>
                    <a:pt x="1482" y="286"/>
                  </a:lnTo>
                  <a:lnTo>
                    <a:pt x="1538" y="278"/>
                  </a:lnTo>
                  <a:lnTo>
                    <a:pt x="1587" y="268"/>
                  </a:lnTo>
                  <a:lnTo>
                    <a:pt x="1634" y="257"/>
                  </a:lnTo>
                  <a:lnTo>
                    <a:pt x="1675" y="248"/>
                  </a:lnTo>
                  <a:lnTo>
                    <a:pt x="1713" y="237"/>
                  </a:lnTo>
                  <a:lnTo>
                    <a:pt x="1742" y="225"/>
                  </a:lnTo>
                  <a:lnTo>
                    <a:pt x="1768" y="213"/>
                  </a:lnTo>
                  <a:lnTo>
                    <a:pt x="1789" y="200"/>
                  </a:lnTo>
                  <a:lnTo>
                    <a:pt x="1805" y="187"/>
                  </a:lnTo>
                  <a:lnTo>
                    <a:pt x="1813" y="175"/>
                  </a:lnTo>
                  <a:lnTo>
                    <a:pt x="1815" y="161"/>
                  </a:lnTo>
                  <a:lnTo>
                    <a:pt x="1813" y="148"/>
                  </a:lnTo>
                  <a:lnTo>
                    <a:pt x="1805" y="136"/>
                  </a:lnTo>
                  <a:lnTo>
                    <a:pt x="1789" y="123"/>
                  </a:lnTo>
                  <a:lnTo>
                    <a:pt x="1768" y="111"/>
                  </a:lnTo>
                  <a:lnTo>
                    <a:pt x="1742" y="99"/>
                  </a:lnTo>
                  <a:lnTo>
                    <a:pt x="1713" y="87"/>
                  </a:lnTo>
                  <a:lnTo>
                    <a:pt x="1675" y="75"/>
                  </a:lnTo>
                  <a:lnTo>
                    <a:pt x="1634" y="64"/>
                  </a:lnTo>
                  <a:lnTo>
                    <a:pt x="1587" y="55"/>
                  </a:lnTo>
                  <a:lnTo>
                    <a:pt x="1538" y="45"/>
                  </a:lnTo>
                  <a:lnTo>
                    <a:pt x="1482" y="37"/>
                  </a:lnTo>
                  <a:lnTo>
                    <a:pt x="1424" y="30"/>
                  </a:lnTo>
                  <a:lnTo>
                    <a:pt x="1362" y="21"/>
                  </a:lnTo>
                  <a:lnTo>
                    <a:pt x="1298" y="16"/>
                  </a:lnTo>
                  <a:lnTo>
                    <a:pt x="1231" y="11"/>
                  </a:lnTo>
                  <a:lnTo>
                    <a:pt x="1160" y="7"/>
                  </a:lnTo>
                  <a:lnTo>
                    <a:pt x="1089" y="3"/>
                  </a:lnTo>
                  <a:lnTo>
                    <a:pt x="1017" y="1"/>
                  </a:lnTo>
                  <a:lnTo>
                    <a:pt x="945" y="0"/>
                  </a:lnTo>
                  <a:lnTo>
                    <a:pt x="871" y="0"/>
                  </a:lnTo>
                  <a:lnTo>
                    <a:pt x="799" y="1"/>
                  </a:lnTo>
                  <a:lnTo>
                    <a:pt x="727" y="3"/>
                  </a:lnTo>
                  <a:lnTo>
                    <a:pt x="656" y="7"/>
                  </a:lnTo>
                  <a:lnTo>
                    <a:pt x="587" y="11"/>
                  </a:lnTo>
                  <a:lnTo>
                    <a:pt x="519" y="16"/>
                  </a:lnTo>
                  <a:lnTo>
                    <a:pt x="453" y="21"/>
                  </a:lnTo>
                  <a:lnTo>
                    <a:pt x="393" y="30"/>
                  </a:lnTo>
                  <a:lnTo>
                    <a:pt x="334" y="37"/>
                  </a:lnTo>
                  <a:lnTo>
                    <a:pt x="280" y="45"/>
                  </a:lnTo>
                  <a:lnTo>
                    <a:pt x="229" y="55"/>
                  </a:lnTo>
                  <a:lnTo>
                    <a:pt x="183" y="64"/>
                  </a:lnTo>
                  <a:lnTo>
                    <a:pt x="141" y="75"/>
                  </a:lnTo>
                  <a:lnTo>
                    <a:pt x="105" y="87"/>
                  </a:lnTo>
                  <a:lnTo>
                    <a:pt x="73" y="99"/>
                  </a:lnTo>
                  <a:lnTo>
                    <a:pt x="46" y="111"/>
                  </a:lnTo>
                  <a:lnTo>
                    <a:pt x="27" y="123"/>
                  </a:lnTo>
                  <a:lnTo>
                    <a:pt x="13" y="136"/>
                  </a:lnTo>
                  <a:lnTo>
                    <a:pt x="3" y="148"/>
                  </a:lnTo>
                  <a:lnTo>
                    <a:pt x="0" y="161"/>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39"/>
            <p:cNvSpPr>
              <a:spLocks/>
            </p:cNvSpPr>
            <p:nvPr/>
          </p:nvSpPr>
          <p:spPr bwMode="auto">
            <a:xfrm>
              <a:off x="11854" y="6637"/>
              <a:ext cx="1816" cy="322"/>
            </a:xfrm>
            <a:custGeom>
              <a:avLst/>
              <a:gdLst/>
              <a:ahLst/>
              <a:cxnLst>
                <a:cxn ang="0">
                  <a:pos x="3" y="148"/>
                </a:cxn>
                <a:cxn ang="0">
                  <a:pos x="27" y="123"/>
                </a:cxn>
                <a:cxn ang="0">
                  <a:pos x="73" y="99"/>
                </a:cxn>
                <a:cxn ang="0">
                  <a:pos x="141" y="75"/>
                </a:cxn>
                <a:cxn ang="0">
                  <a:pos x="229" y="55"/>
                </a:cxn>
                <a:cxn ang="0">
                  <a:pos x="334" y="37"/>
                </a:cxn>
                <a:cxn ang="0">
                  <a:pos x="453" y="21"/>
                </a:cxn>
                <a:cxn ang="0">
                  <a:pos x="587" y="11"/>
                </a:cxn>
                <a:cxn ang="0">
                  <a:pos x="727" y="3"/>
                </a:cxn>
                <a:cxn ang="0">
                  <a:pos x="871" y="0"/>
                </a:cxn>
                <a:cxn ang="0">
                  <a:pos x="1017" y="1"/>
                </a:cxn>
                <a:cxn ang="0">
                  <a:pos x="1160" y="7"/>
                </a:cxn>
                <a:cxn ang="0">
                  <a:pos x="1298" y="16"/>
                </a:cxn>
                <a:cxn ang="0">
                  <a:pos x="1424" y="30"/>
                </a:cxn>
                <a:cxn ang="0">
                  <a:pos x="1538" y="45"/>
                </a:cxn>
                <a:cxn ang="0">
                  <a:pos x="1634" y="64"/>
                </a:cxn>
                <a:cxn ang="0">
                  <a:pos x="1713" y="87"/>
                </a:cxn>
                <a:cxn ang="0">
                  <a:pos x="1768" y="111"/>
                </a:cxn>
                <a:cxn ang="0">
                  <a:pos x="1805" y="136"/>
                </a:cxn>
                <a:cxn ang="0">
                  <a:pos x="1815" y="161"/>
                </a:cxn>
                <a:cxn ang="0">
                  <a:pos x="1805" y="187"/>
                </a:cxn>
                <a:cxn ang="0">
                  <a:pos x="1768" y="213"/>
                </a:cxn>
                <a:cxn ang="0">
                  <a:pos x="1713" y="237"/>
                </a:cxn>
                <a:cxn ang="0">
                  <a:pos x="1634" y="257"/>
                </a:cxn>
                <a:cxn ang="0">
                  <a:pos x="1538" y="278"/>
                </a:cxn>
                <a:cxn ang="0">
                  <a:pos x="1424" y="295"/>
                </a:cxn>
                <a:cxn ang="0">
                  <a:pos x="1298" y="308"/>
                </a:cxn>
                <a:cxn ang="0">
                  <a:pos x="1160" y="316"/>
                </a:cxn>
                <a:cxn ang="0">
                  <a:pos x="1017" y="321"/>
                </a:cxn>
                <a:cxn ang="0">
                  <a:pos x="871" y="322"/>
                </a:cxn>
                <a:cxn ang="0">
                  <a:pos x="727" y="319"/>
                </a:cxn>
                <a:cxn ang="0">
                  <a:pos x="587" y="313"/>
                </a:cxn>
                <a:cxn ang="0">
                  <a:pos x="453" y="301"/>
                </a:cxn>
                <a:cxn ang="0">
                  <a:pos x="334" y="286"/>
                </a:cxn>
                <a:cxn ang="0">
                  <a:pos x="229" y="268"/>
                </a:cxn>
                <a:cxn ang="0">
                  <a:pos x="141" y="248"/>
                </a:cxn>
                <a:cxn ang="0">
                  <a:pos x="73" y="225"/>
                </a:cxn>
                <a:cxn ang="0">
                  <a:pos x="27" y="200"/>
                </a:cxn>
                <a:cxn ang="0">
                  <a:pos x="3" y="175"/>
                </a:cxn>
              </a:cxnLst>
              <a:rect l="0" t="0" r="r" b="b"/>
              <a:pathLst>
                <a:path w="1816" h="322">
                  <a:moveTo>
                    <a:pt x="0" y="161"/>
                  </a:moveTo>
                  <a:lnTo>
                    <a:pt x="3" y="148"/>
                  </a:lnTo>
                  <a:lnTo>
                    <a:pt x="13" y="136"/>
                  </a:lnTo>
                  <a:lnTo>
                    <a:pt x="27" y="123"/>
                  </a:lnTo>
                  <a:lnTo>
                    <a:pt x="46" y="111"/>
                  </a:lnTo>
                  <a:lnTo>
                    <a:pt x="73" y="99"/>
                  </a:lnTo>
                  <a:lnTo>
                    <a:pt x="105" y="87"/>
                  </a:lnTo>
                  <a:lnTo>
                    <a:pt x="141" y="75"/>
                  </a:lnTo>
                  <a:lnTo>
                    <a:pt x="183" y="64"/>
                  </a:lnTo>
                  <a:lnTo>
                    <a:pt x="229" y="55"/>
                  </a:lnTo>
                  <a:lnTo>
                    <a:pt x="280" y="45"/>
                  </a:lnTo>
                  <a:lnTo>
                    <a:pt x="334" y="37"/>
                  </a:lnTo>
                  <a:lnTo>
                    <a:pt x="393" y="30"/>
                  </a:lnTo>
                  <a:lnTo>
                    <a:pt x="453" y="21"/>
                  </a:lnTo>
                  <a:lnTo>
                    <a:pt x="519" y="16"/>
                  </a:lnTo>
                  <a:lnTo>
                    <a:pt x="587" y="11"/>
                  </a:lnTo>
                  <a:lnTo>
                    <a:pt x="656" y="7"/>
                  </a:lnTo>
                  <a:lnTo>
                    <a:pt x="727" y="3"/>
                  </a:lnTo>
                  <a:lnTo>
                    <a:pt x="799" y="1"/>
                  </a:lnTo>
                  <a:lnTo>
                    <a:pt x="871" y="0"/>
                  </a:lnTo>
                  <a:lnTo>
                    <a:pt x="945" y="0"/>
                  </a:lnTo>
                  <a:lnTo>
                    <a:pt x="1017" y="1"/>
                  </a:lnTo>
                  <a:lnTo>
                    <a:pt x="1089" y="3"/>
                  </a:lnTo>
                  <a:lnTo>
                    <a:pt x="1160" y="7"/>
                  </a:lnTo>
                  <a:lnTo>
                    <a:pt x="1231" y="11"/>
                  </a:lnTo>
                  <a:lnTo>
                    <a:pt x="1298" y="16"/>
                  </a:lnTo>
                  <a:lnTo>
                    <a:pt x="1362" y="21"/>
                  </a:lnTo>
                  <a:lnTo>
                    <a:pt x="1424" y="30"/>
                  </a:lnTo>
                  <a:lnTo>
                    <a:pt x="1482" y="37"/>
                  </a:lnTo>
                  <a:lnTo>
                    <a:pt x="1538" y="45"/>
                  </a:lnTo>
                  <a:lnTo>
                    <a:pt x="1587" y="55"/>
                  </a:lnTo>
                  <a:lnTo>
                    <a:pt x="1634" y="64"/>
                  </a:lnTo>
                  <a:lnTo>
                    <a:pt x="1675" y="75"/>
                  </a:lnTo>
                  <a:lnTo>
                    <a:pt x="1713" y="87"/>
                  </a:lnTo>
                  <a:lnTo>
                    <a:pt x="1742" y="99"/>
                  </a:lnTo>
                  <a:lnTo>
                    <a:pt x="1768" y="111"/>
                  </a:lnTo>
                  <a:lnTo>
                    <a:pt x="1789" y="123"/>
                  </a:lnTo>
                  <a:lnTo>
                    <a:pt x="1805" y="136"/>
                  </a:lnTo>
                  <a:lnTo>
                    <a:pt x="1813" y="148"/>
                  </a:lnTo>
                  <a:lnTo>
                    <a:pt x="1815" y="161"/>
                  </a:lnTo>
                  <a:lnTo>
                    <a:pt x="1813" y="175"/>
                  </a:lnTo>
                  <a:lnTo>
                    <a:pt x="1805" y="187"/>
                  </a:lnTo>
                  <a:lnTo>
                    <a:pt x="1789" y="200"/>
                  </a:lnTo>
                  <a:lnTo>
                    <a:pt x="1768" y="213"/>
                  </a:lnTo>
                  <a:lnTo>
                    <a:pt x="1742" y="225"/>
                  </a:lnTo>
                  <a:lnTo>
                    <a:pt x="1713" y="237"/>
                  </a:lnTo>
                  <a:lnTo>
                    <a:pt x="1675" y="248"/>
                  </a:lnTo>
                  <a:lnTo>
                    <a:pt x="1634" y="257"/>
                  </a:lnTo>
                  <a:lnTo>
                    <a:pt x="1587" y="268"/>
                  </a:lnTo>
                  <a:lnTo>
                    <a:pt x="1538" y="278"/>
                  </a:lnTo>
                  <a:lnTo>
                    <a:pt x="1482" y="286"/>
                  </a:lnTo>
                  <a:lnTo>
                    <a:pt x="1424" y="295"/>
                  </a:lnTo>
                  <a:lnTo>
                    <a:pt x="1362" y="301"/>
                  </a:lnTo>
                  <a:lnTo>
                    <a:pt x="1298" y="308"/>
                  </a:lnTo>
                  <a:lnTo>
                    <a:pt x="1231" y="313"/>
                  </a:lnTo>
                  <a:lnTo>
                    <a:pt x="1160" y="316"/>
                  </a:lnTo>
                  <a:lnTo>
                    <a:pt x="1089" y="319"/>
                  </a:lnTo>
                  <a:lnTo>
                    <a:pt x="1017" y="321"/>
                  </a:lnTo>
                  <a:lnTo>
                    <a:pt x="945" y="322"/>
                  </a:lnTo>
                  <a:lnTo>
                    <a:pt x="871" y="322"/>
                  </a:lnTo>
                  <a:lnTo>
                    <a:pt x="799" y="321"/>
                  </a:lnTo>
                  <a:lnTo>
                    <a:pt x="727" y="319"/>
                  </a:lnTo>
                  <a:lnTo>
                    <a:pt x="656" y="316"/>
                  </a:lnTo>
                  <a:lnTo>
                    <a:pt x="587" y="313"/>
                  </a:lnTo>
                  <a:lnTo>
                    <a:pt x="519" y="308"/>
                  </a:lnTo>
                  <a:lnTo>
                    <a:pt x="453" y="301"/>
                  </a:lnTo>
                  <a:lnTo>
                    <a:pt x="393" y="295"/>
                  </a:lnTo>
                  <a:lnTo>
                    <a:pt x="334" y="286"/>
                  </a:lnTo>
                  <a:lnTo>
                    <a:pt x="280" y="278"/>
                  </a:lnTo>
                  <a:lnTo>
                    <a:pt x="229" y="268"/>
                  </a:lnTo>
                  <a:lnTo>
                    <a:pt x="183" y="257"/>
                  </a:lnTo>
                  <a:lnTo>
                    <a:pt x="141" y="248"/>
                  </a:lnTo>
                  <a:lnTo>
                    <a:pt x="105" y="237"/>
                  </a:lnTo>
                  <a:lnTo>
                    <a:pt x="73" y="225"/>
                  </a:lnTo>
                  <a:lnTo>
                    <a:pt x="46" y="213"/>
                  </a:lnTo>
                  <a:lnTo>
                    <a:pt x="27" y="200"/>
                  </a:lnTo>
                  <a:lnTo>
                    <a:pt x="13" y="187"/>
                  </a:lnTo>
                  <a:lnTo>
                    <a:pt x="3" y="175"/>
                  </a:lnTo>
                  <a:lnTo>
                    <a:pt x="0" y="161"/>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Rectangle 40"/>
            <p:cNvSpPr>
              <a:spLocks/>
            </p:cNvSpPr>
            <p:nvPr/>
          </p:nvSpPr>
          <p:spPr bwMode="auto">
            <a:xfrm>
              <a:off x="11695" y="6277"/>
              <a:ext cx="2139" cy="292"/>
            </a:xfrm>
            <a:prstGeom prst="rect">
              <a:avLst/>
            </a:prstGeom>
            <a:no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41"/>
            <p:cNvSpPr>
              <a:spLocks/>
            </p:cNvSpPr>
            <p:nvPr/>
          </p:nvSpPr>
          <p:spPr bwMode="auto">
            <a:xfrm>
              <a:off x="11727" y="5669"/>
              <a:ext cx="2098" cy="561"/>
            </a:xfrm>
            <a:custGeom>
              <a:avLst/>
              <a:gdLst/>
              <a:ahLst/>
              <a:cxnLst>
                <a:cxn ang="0">
                  <a:pos x="0" y="0"/>
                </a:cxn>
                <a:cxn ang="0">
                  <a:pos x="0" y="560"/>
                </a:cxn>
                <a:cxn ang="0">
                  <a:pos x="2097" y="560"/>
                </a:cxn>
                <a:cxn ang="0">
                  <a:pos x="2097" y="187"/>
                </a:cxn>
                <a:cxn ang="0">
                  <a:pos x="0" y="0"/>
                </a:cxn>
              </a:cxnLst>
              <a:rect l="0" t="0" r="r" b="b"/>
              <a:pathLst>
                <a:path w="2098" h="561">
                  <a:moveTo>
                    <a:pt x="0" y="0"/>
                  </a:moveTo>
                  <a:lnTo>
                    <a:pt x="0" y="560"/>
                  </a:lnTo>
                  <a:lnTo>
                    <a:pt x="2097" y="560"/>
                  </a:lnTo>
                  <a:lnTo>
                    <a:pt x="2097" y="187"/>
                  </a:lnTo>
                  <a:lnTo>
                    <a:pt x="0" y="0"/>
                  </a:lnTo>
                  <a:close/>
                </a:path>
              </a:pathLst>
            </a:custGeom>
            <a:solidFill>
              <a:srgbClr val="FEFE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42"/>
            <p:cNvSpPr>
              <a:spLocks/>
            </p:cNvSpPr>
            <p:nvPr/>
          </p:nvSpPr>
          <p:spPr bwMode="auto">
            <a:xfrm>
              <a:off x="10356" y="5409"/>
              <a:ext cx="1338" cy="572"/>
            </a:xfrm>
            <a:custGeom>
              <a:avLst/>
              <a:gdLst/>
              <a:ahLst/>
              <a:cxnLst>
                <a:cxn ang="0">
                  <a:pos x="1338" y="478"/>
                </a:cxn>
                <a:cxn ang="0">
                  <a:pos x="1023" y="151"/>
                </a:cxn>
                <a:cxn ang="0">
                  <a:pos x="980" y="290"/>
                </a:cxn>
                <a:cxn ang="0">
                  <a:pos x="44" y="0"/>
                </a:cxn>
                <a:cxn ang="0">
                  <a:pos x="0" y="142"/>
                </a:cxn>
                <a:cxn ang="0">
                  <a:pos x="936" y="433"/>
                </a:cxn>
                <a:cxn ang="0">
                  <a:pos x="892" y="572"/>
                </a:cxn>
                <a:cxn ang="0">
                  <a:pos x="1338" y="478"/>
                </a:cxn>
              </a:cxnLst>
              <a:rect l="0" t="0" r="r" b="b"/>
              <a:pathLst>
                <a:path w="1338" h="572">
                  <a:moveTo>
                    <a:pt x="1338" y="478"/>
                  </a:moveTo>
                  <a:lnTo>
                    <a:pt x="1023" y="151"/>
                  </a:lnTo>
                  <a:lnTo>
                    <a:pt x="980" y="290"/>
                  </a:lnTo>
                  <a:lnTo>
                    <a:pt x="44" y="0"/>
                  </a:lnTo>
                  <a:lnTo>
                    <a:pt x="0" y="142"/>
                  </a:lnTo>
                  <a:lnTo>
                    <a:pt x="936" y="433"/>
                  </a:lnTo>
                  <a:lnTo>
                    <a:pt x="892" y="572"/>
                  </a:lnTo>
                  <a:lnTo>
                    <a:pt x="1338" y="478"/>
                  </a:lnTo>
                  <a:close/>
                </a:path>
              </a:pathLst>
            </a:custGeom>
            <a:solidFill>
              <a:srgbClr val="C0BFC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43"/>
            <p:cNvSpPr>
              <a:spLocks/>
            </p:cNvSpPr>
            <p:nvPr/>
          </p:nvSpPr>
          <p:spPr bwMode="auto">
            <a:xfrm>
              <a:off x="10356" y="5409"/>
              <a:ext cx="1338" cy="572"/>
            </a:xfrm>
            <a:custGeom>
              <a:avLst/>
              <a:gdLst/>
              <a:ahLst/>
              <a:cxnLst>
                <a:cxn ang="0">
                  <a:pos x="1338" y="478"/>
                </a:cxn>
                <a:cxn ang="0">
                  <a:pos x="1023" y="151"/>
                </a:cxn>
                <a:cxn ang="0">
                  <a:pos x="980" y="290"/>
                </a:cxn>
                <a:cxn ang="0">
                  <a:pos x="44" y="0"/>
                </a:cxn>
                <a:cxn ang="0">
                  <a:pos x="0" y="142"/>
                </a:cxn>
                <a:cxn ang="0">
                  <a:pos x="936" y="433"/>
                </a:cxn>
                <a:cxn ang="0">
                  <a:pos x="892" y="572"/>
                </a:cxn>
                <a:cxn ang="0">
                  <a:pos x="1338" y="478"/>
                </a:cxn>
              </a:cxnLst>
              <a:rect l="0" t="0" r="r" b="b"/>
              <a:pathLst>
                <a:path w="1338" h="572">
                  <a:moveTo>
                    <a:pt x="1338" y="478"/>
                  </a:moveTo>
                  <a:lnTo>
                    <a:pt x="1023" y="151"/>
                  </a:lnTo>
                  <a:lnTo>
                    <a:pt x="980" y="290"/>
                  </a:lnTo>
                  <a:lnTo>
                    <a:pt x="44" y="0"/>
                  </a:lnTo>
                  <a:lnTo>
                    <a:pt x="0" y="142"/>
                  </a:lnTo>
                  <a:lnTo>
                    <a:pt x="936" y="433"/>
                  </a:lnTo>
                  <a:lnTo>
                    <a:pt x="892" y="572"/>
                  </a:lnTo>
                  <a:lnTo>
                    <a:pt x="1338" y="478"/>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Rectangle 44"/>
            <p:cNvSpPr>
              <a:spLocks/>
            </p:cNvSpPr>
            <p:nvPr/>
          </p:nvSpPr>
          <p:spPr bwMode="auto">
            <a:xfrm>
              <a:off x="11332" y="3142"/>
              <a:ext cx="2944" cy="2042"/>
            </a:xfrm>
            <a:prstGeom prst="rect">
              <a:avLst/>
            </a:prstGeom>
            <a:solidFill>
              <a:srgbClr val="01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Rectangle 45"/>
            <p:cNvSpPr>
              <a:spLocks/>
            </p:cNvSpPr>
            <p:nvPr/>
          </p:nvSpPr>
          <p:spPr bwMode="auto">
            <a:xfrm>
              <a:off x="11332" y="3142"/>
              <a:ext cx="2944" cy="2042"/>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Rectangle 46"/>
            <p:cNvSpPr>
              <a:spLocks/>
            </p:cNvSpPr>
            <p:nvPr/>
          </p:nvSpPr>
          <p:spPr bwMode="auto">
            <a:xfrm>
              <a:off x="11612" y="3617"/>
              <a:ext cx="2257" cy="321"/>
            </a:xfrm>
            <a:prstGeom prst="rect">
              <a:avLst/>
            </a:prstGeom>
            <a:solidFill>
              <a:srgbClr val="FE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Rectangle 47"/>
            <p:cNvSpPr>
              <a:spLocks/>
            </p:cNvSpPr>
            <p:nvPr/>
          </p:nvSpPr>
          <p:spPr bwMode="auto">
            <a:xfrm>
              <a:off x="11612" y="3617"/>
              <a:ext cx="2257" cy="321"/>
            </a:xfrm>
            <a:prstGeom prst="rect">
              <a:avLst/>
            </a:prstGeom>
            <a:no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Rectangle 48"/>
            <p:cNvSpPr>
              <a:spLocks/>
            </p:cNvSpPr>
            <p:nvPr/>
          </p:nvSpPr>
          <p:spPr bwMode="auto">
            <a:xfrm>
              <a:off x="11529" y="4010"/>
              <a:ext cx="2422" cy="1119"/>
            </a:xfrm>
            <a:prstGeom prst="rect">
              <a:avLst/>
            </a:prstGeom>
            <a:solidFill>
              <a:srgbClr val="969595"/>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Rectangle 49"/>
            <p:cNvSpPr>
              <a:spLocks/>
            </p:cNvSpPr>
            <p:nvPr/>
          </p:nvSpPr>
          <p:spPr bwMode="auto">
            <a:xfrm>
              <a:off x="11529" y="4010"/>
              <a:ext cx="2422" cy="1119"/>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50"/>
            <p:cNvSpPr>
              <a:spLocks/>
            </p:cNvSpPr>
            <p:nvPr/>
          </p:nvSpPr>
          <p:spPr bwMode="auto">
            <a:xfrm>
              <a:off x="11714" y="4430"/>
              <a:ext cx="2098" cy="630"/>
            </a:xfrm>
            <a:custGeom>
              <a:avLst/>
              <a:gdLst/>
              <a:ahLst/>
              <a:cxnLst>
                <a:cxn ang="0">
                  <a:pos x="0" y="0"/>
                </a:cxn>
                <a:cxn ang="0">
                  <a:pos x="0" y="420"/>
                </a:cxn>
                <a:cxn ang="0">
                  <a:pos x="2097" y="630"/>
                </a:cxn>
                <a:cxn ang="0">
                  <a:pos x="2097" y="0"/>
                </a:cxn>
                <a:cxn ang="0">
                  <a:pos x="0" y="0"/>
                </a:cxn>
              </a:cxnLst>
              <a:rect l="0" t="0" r="r" b="b"/>
              <a:pathLst>
                <a:path w="2098" h="630">
                  <a:moveTo>
                    <a:pt x="0" y="0"/>
                  </a:moveTo>
                  <a:lnTo>
                    <a:pt x="0" y="420"/>
                  </a:lnTo>
                  <a:lnTo>
                    <a:pt x="2097" y="630"/>
                  </a:lnTo>
                  <a:lnTo>
                    <a:pt x="2097" y="0"/>
                  </a:lnTo>
                  <a:lnTo>
                    <a:pt x="0" y="0"/>
                  </a:lnTo>
                  <a:close/>
                </a:path>
              </a:pathLst>
            </a:custGeom>
            <a:solidFill>
              <a:srgbClr val="FEFE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Rectangle 51"/>
            <p:cNvSpPr>
              <a:spLocks/>
            </p:cNvSpPr>
            <p:nvPr/>
          </p:nvSpPr>
          <p:spPr bwMode="auto">
            <a:xfrm>
              <a:off x="11679" y="4075"/>
              <a:ext cx="2132" cy="292"/>
            </a:xfrm>
            <a:prstGeom prst="rect">
              <a:avLst/>
            </a:prstGeom>
            <a:solidFill>
              <a:srgbClr val="FE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52"/>
            <p:cNvSpPr>
              <a:spLocks/>
            </p:cNvSpPr>
            <p:nvPr/>
          </p:nvSpPr>
          <p:spPr bwMode="auto">
            <a:xfrm>
              <a:off x="10400" y="4451"/>
              <a:ext cx="1258" cy="443"/>
            </a:xfrm>
            <a:custGeom>
              <a:avLst/>
              <a:gdLst/>
              <a:ahLst/>
              <a:cxnLst>
                <a:cxn ang="0">
                  <a:pos x="1257" y="220"/>
                </a:cxn>
                <a:cxn ang="0">
                  <a:pos x="894" y="0"/>
                </a:cxn>
                <a:cxn ang="0">
                  <a:pos x="894" y="146"/>
                </a:cxn>
                <a:cxn ang="0">
                  <a:pos x="0" y="146"/>
                </a:cxn>
                <a:cxn ang="0">
                  <a:pos x="0" y="296"/>
                </a:cxn>
                <a:cxn ang="0">
                  <a:pos x="894" y="296"/>
                </a:cxn>
                <a:cxn ang="0">
                  <a:pos x="894" y="442"/>
                </a:cxn>
                <a:cxn ang="0">
                  <a:pos x="1257" y="220"/>
                </a:cxn>
              </a:cxnLst>
              <a:rect l="0" t="0" r="r" b="b"/>
              <a:pathLst>
                <a:path w="1258" h="443">
                  <a:moveTo>
                    <a:pt x="1257" y="220"/>
                  </a:moveTo>
                  <a:lnTo>
                    <a:pt x="894" y="0"/>
                  </a:lnTo>
                  <a:lnTo>
                    <a:pt x="894" y="146"/>
                  </a:lnTo>
                  <a:lnTo>
                    <a:pt x="0" y="146"/>
                  </a:lnTo>
                  <a:lnTo>
                    <a:pt x="0" y="296"/>
                  </a:lnTo>
                  <a:lnTo>
                    <a:pt x="894" y="296"/>
                  </a:lnTo>
                  <a:lnTo>
                    <a:pt x="894" y="442"/>
                  </a:lnTo>
                  <a:lnTo>
                    <a:pt x="1257" y="220"/>
                  </a:lnTo>
                  <a:close/>
                </a:path>
              </a:pathLst>
            </a:custGeom>
            <a:solidFill>
              <a:srgbClr val="C0BFC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53"/>
            <p:cNvSpPr>
              <a:spLocks/>
            </p:cNvSpPr>
            <p:nvPr/>
          </p:nvSpPr>
          <p:spPr bwMode="auto">
            <a:xfrm>
              <a:off x="10400" y="4451"/>
              <a:ext cx="1258" cy="443"/>
            </a:xfrm>
            <a:custGeom>
              <a:avLst/>
              <a:gdLst/>
              <a:ahLst/>
              <a:cxnLst>
                <a:cxn ang="0">
                  <a:pos x="1257" y="220"/>
                </a:cxn>
                <a:cxn ang="0">
                  <a:pos x="894" y="0"/>
                </a:cxn>
                <a:cxn ang="0">
                  <a:pos x="894" y="146"/>
                </a:cxn>
                <a:cxn ang="0">
                  <a:pos x="0" y="146"/>
                </a:cxn>
                <a:cxn ang="0">
                  <a:pos x="0" y="296"/>
                </a:cxn>
                <a:cxn ang="0">
                  <a:pos x="894" y="296"/>
                </a:cxn>
                <a:cxn ang="0">
                  <a:pos x="894" y="442"/>
                </a:cxn>
                <a:cxn ang="0">
                  <a:pos x="1257" y="220"/>
                </a:cxn>
              </a:cxnLst>
              <a:rect l="0" t="0" r="r" b="b"/>
              <a:pathLst>
                <a:path w="1258" h="443">
                  <a:moveTo>
                    <a:pt x="1257" y="220"/>
                  </a:moveTo>
                  <a:lnTo>
                    <a:pt x="894" y="0"/>
                  </a:lnTo>
                  <a:lnTo>
                    <a:pt x="894" y="146"/>
                  </a:lnTo>
                  <a:lnTo>
                    <a:pt x="0" y="146"/>
                  </a:lnTo>
                  <a:lnTo>
                    <a:pt x="0" y="296"/>
                  </a:lnTo>
                  <a:lnTo>
                    <a:pt x="894" y="296"/>
                  </a:lnTo>
                  <a:lnTo>
                    <a:pt x="894" y="442"/>
                  </a:lnTo>
                  <a:lnTo>
                    <a:pt x="1257" y="220"/>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Rectangle 54"/>
            <p:cNvSpPr>
              <a:spLocks/>
            </p:cNvSpPr>
            <p:nvPr/>
          </p:nvSpPr>
          <p:spPr bwMode="auto">
            <a:xfrm>
              <a:off x="11452" y="5725"/>
              <a:ext cx="3019" cy="1947"/>
            </a:xfrm>
            <a:prstGeom prst="rect">
              <a:avLst/>
            </a:prstGeom>
            <a:solidFill>
              <a:srgbClr val="50DB00"/>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Rectangle 55"/>
            <p:cNvSpPr>
              <a:spLocks/>
            </p:cNvSpPr>
            <p:nvPr/>
          </p:nvSpPr>
          <p:spPr bwMode="auto">
            <a:xfrm>
              <a:off x="11452" y="5725"/>
              <a:ext cx="3019" cy="1947"/>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56"/>
            <p:cNvSpPr>
              <a:spLocks/>
            </p:cNvSpPr>
            <p:nvPr/>
          </p:nvSpPr>
          <p:spPr bwMode="auto">
            <a:xfrm>
              <a:off x="12014" y="7040"/>
              <a:ext cx="1816" cy="324"/>
            </a:xfrm>
            <a:custGeom>
              <a:avLst/>
              <a:gdLst/>
              <a:ahLst/>
              <a:cxnLst>
                <a:cxn ang="0">
                  <a:pos x="0" y="162"/>
                </a:cxn>
                <a:cxn ang="0">
                  <a:pos x="13" y="187"/>
                </a:cxn>
                <a:cxn ang="0">
                  <a:pos x="46" y="213"/>
                </a:cxn>
                <a:cxn ang="0">
                  <a:pos x="105" y="237"/>
                </a:cxn>
                <a:cxn ang="0">
                  <a:pos x="184" y="259"/>
                </a:cxn>
                <a:cxn ang="0">
                  <a:pos x="280" y="279"/>
                </a:cxn>
                <a:cxn ang="0">
                  <a:pos x="393" y="296"/>
                </a:cxn>
                <a:cxn ang="0">
                  <a:pos x="519" y="309"/>
                </a:cxn>
                <a:cxn ang="0">
                  <a:pos x="656" y="318"/>
                </a:cxn>
                <a:cxn ang="0">
                  <a:pos x="799" y="322"/>
                </a:cxn>
                <a:cxn ang="0">
                  <a:pos x="946" y="324"/>
                </a:cxn>
                <a:cxn ang="0">
                  <a:pos x="1089" y="320"/>
                </a:cxn>
                <a:cxn ang="0">
                  <a:pos x="1231" y="314"/>
                </a:cxn>
                <a:cxn ang="0">
                  <a:pos x="1362" y="302"/>
                </a:cxn>
                <a:cxn ang="0">
                  <a:pos x="1483" y="289"/>
                </a:cxn>
                <a:cxn ang="0">
                  <a:pos x="1587" y="270"/>
                </a:cxn>
                <a:cxn ang="0">
                  <a:pos x="1675" y="249"/>
                </a:cxn>
                <a:cxn ang="0">
                  <a:pos x="1743" y="225"/>
                </a:cxn>
                <a:cxn ang="0">
                  <a:pos x="1790" y="200"/>
                </a:cxn>
                <a:cxn ang="0">
                  <a:pos x="1813" y="175"/>
                </a:cxn>
                <a:cxn ang="0">
                  <a:pos x="1813" y="148"/>
                </a:cxn>
                <a:cxn ang="0">
                  <a:pos x="1790" y="122"/>
                </a:cxn>
                <a:cxn ang="0">
                  <a:pos x="1743" y="99"/>
                </a:cxn>
                <a:cxn ang="0">
                  <a:pos x="1675" y="74"/>
                </a:cxn>
                <a:cxn ang="0">
                  <a:pos x="1587" y="54"/>
                </a:cxn>
                <a:cxn ang="0">
                  <a:pos x="1483" y="36"/>
                </a:cxn>
                <a:cxn ang="0">
                  <a:pos x="1362" y="20"/>
                </a:cxn>
                <a:cxn ang="0">
                  <a:pos x="1231" y="10"/>
                </a:cxn>
                <a:cxn ang="0">
                  <a:pos x="1089" y="2"/>
                </a:cxn>
                <a:cxn ang="0">
                  <a:pos x="799" y="0"/>
                </a:cxn>
                <a:cxn ang="0">
                  <a:pos x="656" y="6"/>
                </a:cxn>
                <a:cxn ang="0">
                  <a:pos x="519" y="15"/>
                </a:cxn>
                <a:cxn ang="0">
                  <a:pos x="393" y="28"/>
                </a:cxn>
                <a:cxn ang="0">
                  <a:pos x="280" y="44"/>
                </a:cxn>
                <a:cxn ang="0">
                  <a:pos x="184" y="64"/>
                </a:cxn>
                <a:cxn ang="0">
                  <a:pos x="105" y="87"/>
                </a:cxn>
                <a:cxn ang="0">
                  <a:pos x="46" y="110"/>
                </a:cxn>
                <a:cxn ang="0">
                  <a:pos x="13" y="135"/>
                </a:cxn>
                <a:cxn ang="0">
                  <a:pos x="0" y="162"/>
                </a:cxn>
              </a:cxnLst>
              <a:rect l="0" t="0" r="r" b="b"/>
              <a:pathLst>
                <a:path w="1816" h="324">
                  <a:moveTo>
                    <a:pt x="0" y="162"/>
                  </a:moveTo>
                  <a:lnTo>
                    <a:pt x="0" y="162"/>
                  </a:lnTo>
                  <a:lnTo>
                    <a:pt x="3" y="175"/>
                  </a:lnTo>
                  <a:lnTo>
                    <a:pt x="13" y="187"/>
                  </a:lnTo>
                  <a:lnTo>
                    <a:pt x="27" y="200"/>
                  </a:lnTo>
                  <a:lnTo>
                    <a:pt x="46" y="213"/>
                  </a:lnTo>
                  <a:lnTo>
                    <a:pt x="74" y="225"/>
                  </a:lnTo>
                  <a:lnTo>
                    <a:pt x="105" y="237"/>
                  </a:lnTo>
                  <a:lnTo>
                    <a:pt x="141" y="249"/>
                  </a:lnTo>
                  <a:lnTo>
                    <a:pt x="184" y="259"/>
                  </a:lnTo>
                  <a:lnTo>
                    <a:pt x="229" y="270"/>
                  </a:lnTo>
                  <a:lnTo>
                    <a:pt x="280" y="279"/>
                  </a:lnTo>
                  <a:lnTo>
                    <a:pt x="334" y="289"/>
                  </a:lnTo>
                  <a:lnTo>
                    <a:pt x="393" y="296"/>
                  </a:lnTo>
                  <a:lnTo>
                    <a:pt x="454" y="302"/>
                  </a:lnTo>
                  <a:lnTo>
                    <a:pt x="519" y="309"/>
                  </a:lnTo>
                  <a:lnTo>
                    <a:pt x="587" y="314"/>
                  </a:lnTo>
                  <a:lnTo>
                    <a:pt x="656" y="318"/>
                  </a:lnTo>
                  <a:lnTo>
                    <a:pt x="727" y="320"/>
                  </a:lnTo>
                  <a:lnTo>
                    <a:pt x="799" y="322"/>
                  </a:lnTo>
                  <a:lnTo>
                    <a:pt x="872" y="324"/>
                  </a:lnTo>
                  <a:lnTo>
                    <a:pt x="946" y="324"/>
                  </a:lnTo>
                  <a:lnTo>
                    <a:pt x="1018" y="322"/>
                  </a:lnTo>
                  <a:lnTo>
                    <a:pt x="1089" y="320"/>
                  </a:lnTo>
                  <a:lnTo>
                    <a:pt x="1160" y="318"/>
                  </a:lnTo>
                  <a:lnTo>
                    <a:pt x="1231" y="314"/>
                  </a:lnTo>
                  <a:lnTo>
                    <a:pt x="1299" y="309"/>
                  </a:lnTo>
                  <a:lnTo>
                    <a:pt x="1362" y="302"/>
                  </a:lnTo>
                  <a:lnTo>
                    <a:pt x="1424" y="296"/>
                  </a:lnTo>
                  <a:lnTo>
                    <a:pt x="1483" y="289"/>
                  </a:lnTo>
                  <a:lnTo>
                    <a:pt x="1538" y="279"/>
                  </a:lnTo>
                  <a:lnTo>
                    <a:pt x="1587" y="270"/>
                  </a:lnTo>
                  <a:lnTo>
                    <a:pt x="1634" y="259"/>
                  </a:lnTo>
                  <a:lnTo>
                    <a:pt x="1675" y="249"/>
                  </a:lnTo>
                  <a:lnTo>
                    <a:pt x="1713" y="237"/>
                  </a:lnTo>
                  <a:lnTo>
                    <a:pt x="1743" y="225"/>
                  </a:lnTo>
                  <a:lnTo>
                    <a:pt x="1768" y="213"/>
                  </a:lnTo>
                  <a:lnTo>
                    <a:pt x="1790" y="200"/>
                  </a:lnTo>
                  <a:lnTo>
                    <a:pt x="1805" y="187"/>
                  </a:lnTo>
                  <a:lnTo>
                    <a:pt x="1813" y="175"/>
                  </a:lnTo>
                  <a:lnTo>
                    <a:pt x="1815" y="162"/>
                  </a:lnTo>
                  <a:lnTo>
                    <a:pt x="1813" y="148"/>
                  </a:lnTo>
                  <a:lnTo>
                    <a:pt x="1805" y="135"/>
                  </a:lnTo>
                  <a:lnTo>
                    <a:pt x="1790" y="122"/>
                  </a:lnTo>
                  <a:lnTo>
                    <a:pt x="1768" y="110"/>
                  </a:lnTo>
                  <a:lnTo>
                    <a:pt x="1743" y="99"/>
                  </a:lnTo>
                  <a:lnTo>
                    <a:pt x="1713" y="87"/>
                  </a:lnTo>
                  <a:lnTo>
                    <a:pt x="1675" y="74"/>
                  </a:lnTo>
                  <a:lnTo>
                    <a:pt x="1634" y="64"/>
                  </a:lnTo>
                  <a:lnTo>
                    <a:pt x="1587" y="54"/>
                  </a:lnTo>
                  <a:lnTo>
                    <a:pt x="1538" y="44"/>
                  </a:lnTo>
                  <a:lnTo>
                    <a:pt x="1483" y="36"/>
                  </a:lnTo>
                  <a:lnTo>
                    <a:pt x="1424" y="28"/>
                  </a:lnTo>
                  <a:lnTo>
                    <a:pt x="1362" y="20"/>
                  </a:lnTo>
                  <a:lnTo>
                    <a:pt x="1299" y="15"/>
                  </a:lnTo>
                  <a:lnTo>
                    <a:pt x="1231" y="10"/>
                  </a:lnTo>
                  <a:lnTo>
                    <a:pt x="1160" y="6"/>
                  </a:lnTo>
                  <a:lnTo>
                    <a:pt x="1089" y="2"/>
                  </a:lnTo>
                  <a:lnTo>
                    <a:pt x="1018" y="0"/>
                  </a:lnTo>
                  <a:lnTo>
                    <a:pt x="799" y="0"/>
                  </a:lnTo>
                  <a:lnTo>
                    <a:pt x="727" y="2"/>
                  </a:lnTo>
                  <a:lnTo>
                    <a:pt x="656" y="6"/>
                  </a:lnTo>
                  <a:lnTo>
                    <a:pt x="587" y="10"/>
                  </a:lnTo>
                  <a:lnTo>
                    <a:pt x="519" y="15"/>
                  </a:lnTo>
                  <a:lnTo>
                    <a:pt x="454" y="20"/>
                  </a:lnTo>
                  <a:lnTo>
                    <a:pt x="393" y="28"/>
                  </a:lnTo>
                  <a:lnTo>
                    <a:pt x="334" y="36"/>
                  </a:lnTo>
                  <a:lnTo>
                    <a:pt x="280" y="44"/>
                  </a:lnTo>
                  <a:lnTo>
                    <a:pt x="229" y="54"/>
                  </a:lnTo>
                  <a:lnTo>
                    <a:pt x="184" y="64"/>
                  </a:lnTo>
                  <a:lnTo>
                    <a:pt x="141" y="74"/>
                  </a:lnTo>
                  <a:lnTo>
                    <a:pt x="105" y="87"/>
                  </a:lnTo>
                  <a:lnTo>
                    <a:pt x="74" y="99"/>
                  </a:lnTo>
                  <a:lnTo>
                    <a:pt x="46" y="110"/>
                  </a:lnTo>
                  <a:lnTo>
                    <a:pt x="27" y="122"/>
                  </a:lnTo>
                  <a:lnTo>
                    <a:pt x="13" y="135"/>
                  </a:lnTo>
                  <a:lnTo>
                    <a:pt x="3" y="148"/>
                  </a:lnTo>
                  <a:lnTo>
                    <a:pt x="0" y="162"/>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57"/>
            <p:cNvSpPr>
              <a:spLocks/>
            </p:cNvSpPr>
            <p:nvPr/>
          </p:nvSpPr>
          <p:spPr bwMode="auto">
            <a:xfrm>
              <a:off x="12014" y="7040"/>
              <a:ext cx="1816" cy="324"/>
            </a:xfrm>
            <a:custGeom>
              <a:avLst/>
              <a:gdLst/>
              <a:ahLst/>
              <a:cxnLst>
                <a:cxn ang="0">
                  <a:pos x="3" y="148"/>
                </a:cxn>
                <a:cxn ang="0">
                  <a:pos x="27" y="122"/>
                </a:cxn>
                <a:cxn ang="0">
                  <a:pos x="74" y="99"/>
                </a:cxn>
                <a:cxn ang="0">
                  <a:pos x="141" y="74"/>
                </a:cxn>
                <a:cxn ang="0">
                  <a:pos x="229" y="54"/>
                </a:cxn>
                <a:cxn ang="0">
                  <a:pos x="334" y="36"/>
                </a:cxn>
                <a:cxn ang="0">
                  <a:pos x="454" y="20"/>
                </a:cxn>
                <a:cxn ang="0">
                  <a:pos x="587" y="10"/>
                </a:cxn>
                <a:cxn ang="0">
                  <a:pos x="727" y="2"/>
                </a:cxn>
                <a:cxn ang="0">
                  <a:pos x="1018" y="0"/>
                </a:cxn>
                <a:cxn ang="0">
                  <a:pos x="1160" y="6"/>
                </a:cxn>
                <a:cxn ang="0">
                  <a:pos x="1299" y="15"/>
                </a:cxn>
                <a:cxn ang="0">
                  <a:pos x="1424" y="28"/>
                </a:cxn>
                <a:cxn ang="0">
                  <a:pos x="1538" y="44"/>
                </a:cxn>
                <a:cxn ang="0">
                  <a:pos x="1634" y="64"/>
                </a:cxn>
                <a:cxn ang="0">
                  <a:pos x="1713" y="87"/>
                </a:cxn>
                <a:cxn ang="0">
                  <a:pos x="1768" y="110"/>
                </a:cxn>
                <a:cxn ang="0">
                  <a:pos x="1805" y="135"/>
                </a:cxn>
                <a:cxn ang="0">
                  <a:pos x="1815" y="162"/>
                </a:cxn>
                <a:cxn ang="0">
                  <a:pos x="1805" y="187"/>
                </a:cxn>
                <a:cxn ang="0">
                  <a:pos x="1768" y="213"/>
                </a:cxn>
                <a:cxn ang="0">
                  <a:pos x="1713" y="237"/>
                </a:cxn>
                <a:cxn ang="0">
                  <a:pos x="1634" y="259"/>
                </a:cxn>
                <a:cxn ang="0">
                  <a:pos x="1538" y="279"/>
                </a:cxn>
                <a:cxn ang="0">
                  <a:pos x="1424" y="296"/>
                </a:cxn>
                <a:cxn ang="0">
                  <a:pos x="1299" y="309"/>
                </a:cxn>
                <a:cxn ang="0">
                  <a:pos x="1160" y="318"/>
                </a:cxn>
                <a:cxn ang="0">
                  <a:pos x="1018" y="322"/>
                </a:cxn>
                <a:cxn ang="0">
                  <a:pos x="872" y="324"/>
                </a:cxn>
                <a:cxn ang="0">
                  <a:pos x="727" y="320"/>
                </a:cxn>
                <a:cxn ang="0">
                  <a:pos x="587" y="314"/>
                </a:cxn>
                <a:cxn ang="0">
                  <a:pos x="454" y="302"/>
                </a:cxn>
                <a:cxn ang="0">
                  <a:pos x="334" y="289"/>
                </a:cxn>
                <a:cxn ang="0">
                  <a:pos x="229" y="270"/>
                </a:cxn>
                <a:cxn ang="0">
                  <a:pos x="141" y="249"/>
                </a:cxn>
                <a:cxn ang="0">
                  <a:pos x="74" y="225"/>
                </a:cxn>
                <a:cxn ang="0">
                  <a:pos x="27" y="200"/>
                </a:cxn>
                <a:cxn ang="0">
                  <a:pos x="3" y="175"/>
                </a:cxn>
              </a:cxnLst>
              <a:rect l="0" t="0" r="r" b="b"/>
              <a:pathLst>
                <a:path w="1816" h="324">
                  <a:moveTo>
                    <a:pt x="0" y="162"/>
                  </a:moveTo>
                  <a:lnTo>
                    <a:pt x="3" y="148"/>
                  </a:lnTo>
                  <a:lnTo>
                    <a:pt x="13" y="135"/>
                  </a:lnTo>
                  <a:lnTo>
                    <a:pt x="27" y="122"/>
                  </a:lnTo>
                  <a:lnTo>
                    <a:pt x="46" y="110"/>
                  </a:lnTo>
                  <a:lnTo>
                    <a:pt x="74" y="99"/>
                  </a:lnTo>
                  <a:lnTo>
                    <a:pt x="105" y="87"/>
                  </a:lnTo>
                  <a:lnTo>
                    <a:pt x="141" y="74"/>
                  </a:lnTo>
                  <a:lnTo>
                    <a:pt x="184" y="64"/>
                  </a:lnTo>
                  <a:lnTo>
                    <a:pt x="229" y="54"/>
                  </a:lnTo>
                  <a:lnTo>
                    <a:pt x="280" y="44"/>
                  </a:lnTo>
                  <a:lnTo>
                    <a:pt x="334" y="36"/>
                  </a:lnTo>
                  <a:lnTo>
                    <a:pt x="393" y="28"/>
                  </a:lnTo>
                  <a:lnTo>
                    <a:pt x="454" y="20"/>
                  </a:lnTo>
                  <a:lnTo>
                    <a:pt x="519" y="15"/>
                  </a:lnTo>
                  <a:lnTo>
                    <a:pt x="587" y="10"/>
                  </a:lnTo>
                  <a:lnTo>
                    <a:pt x="656" y="6"/>
                  </a:lnTo>
                  <a:lnTo>
                    <a:pt x="727" y="2"/>
                  </a:lnTo>
                  <a:lnTo>
                    <a:pt x="799" y="0"/>
                  </a:lnTo>
                  <a:lnTo>
                    <a:pt x="1018" y="0"/>
                  </a:lnTo>
                  <a:lnTo>
                    <a:pt x="1089" y="2"/>
                  </a:lnTo>
                  <a:lnTo>
                    <a:pt x="1160" y="6"/>
                  </a:lnTo>
                  <a:lnTo>
                    <a:pt x="1231" y="10"/>
                  </a:lnTo>
                  <a:lnTo>
                    <a:pt x="1299" y="15"/>
                  </a:lnTo>
                  <a:lnTo>
                    <a:pt x="1362" y="20"/>
                  </a:lnTo>
                  <a:lnTo>
                    <a:pt x="1424" y="28"/>
                  </a:lnTo>
                  <a:lnTo>
                    <a:pt x="1483" y="36"/>
                  </a:lnTo>
                  <a:lnTo>
                    <a:pt x="1538" y="44"/>
                  </a:lnTo>
                  <a:lnTo>
                    <a:pt x="1587" y="54"/>
                  </a:lnTo>
                  <a:lnTo>
                    <a:pt x="1634" y="64"/>
                  </a:lnTo>
                  <a:lnTo>
                    <a:pt x="1675" y="74"/>
                  </a:lnTo>
                  <a:lnTo>
                    <a:pt x="1713" y="87"/>
                  </a:lnTo>
                  <a:lnTo>
                    <a:pt x="1743" y="99"/>
                  </a:lnTo>
                  <a:lnTo>
                    <a:pt x="1768" y="110"/>
                  </a:lnTo>
                  <a:lnTo>
                    <a:pt x="1790" y="122"/>
                  </a:lnTo>
                  <a:lnTo>
                    <a:pt x="1805" y="135"/>
                  </a:lnTo>
                  <a:lnTo>
                    <a:pt x="1813" y="148"/>
                  </a:lnTo>
                  <a:lnTo>
                    <a:pt x="1815" y="162"/>
                  </a:lnTo>
                  <a:lnTo>
                    <a:pt x="1813" y="175"/>
                  </a:lnTo>
                  <a:lnTo>
                    <a:pt x="1805" y="187"/>
                  </a:lnTo>
                  <a:lnTo>
                    <a:pt x="1790" y="200"/>
                  </a:lnTo>
                  <a:lnTo>
                    <a:pt x="1768" y="213"/>
                  </a:lnTo>
                  <a:lnTo>
                    <a:pt x="1743" y="225"/>
                  </a:lnTo>
                  <a:lnTo>
                    <a:pt x="1713" y="237"/>
                  </a:lnTo>
                  <a:lnTo>
                    <a:pt x="1675" y="249"/>
                  </a:lnTo>
                  <a:lnTo>
                    <a:pt x="1634" y="259"/>
                  </a:lnTo>
                  <a:lnTo>
                    <a:pt x="1587" y="270"/>
                  </a:lnTo>
                  <a:lnTo>
                    <a:pt x="1538" y="279"/>
                  </a:lnTo>
                  <a:lnTo>
                    <a:pt x="1483" y="289"/>
                  </a:lnTo>
                  <a:lnTo>
                    <a:pt x="1424" y="296"/>
                  </a:lnTo>
                  <a:lnTo>
                    <a:pt x="1362" y="302"/>
                  </a:lnTo>
                  <a:lnTo>
                    <a:pt x="1299" y="309"/>
                  </a:lnTo>
                  <a:lnTo>
                    <a:pt x="1231" y="314"/>
                  </a:lnTo>
                  <a:lnTo>
                    <a:pt x="1160" y="318"/>
                  </a:lnTo>
                  <a:lnTo>
                    <a:pt x="1089" y="320"/>
                  </a:lnTo>
                  <a:lnTo>
                    <a:pt x="1018" y="322"/>
                  </a:lnTo>
                  <a:lnTo>
                    <a:pt x="946" y="324"/>
                  </a:lnTo>
                  <a:lnTo>
                    <a:pt x="872" y="324"/>
                  </a:lnTo>
                  <a:lnTo>
                    <a:pt x="799" y="322"/>
                  </a:lnTo>
                  <a:lnTo>
                    <a:pt x="727" y="320"/>
                  </a:lnTo>
                  <a:lnTo>
                    <a:pt x="656" y="318"/>
                  </a:lnTo>
                  <a:lnTo>
                    <a:pt x="587" y="314"/>
                  </a:lnTo>
                  <a:lnTo>
                    <a:pt x="519" y="309"/>
                  </a:lnTo>
                  <a:lnTo>
                    <a:pt x="454" y="302"/>
                  </a:lnTo>
                  <a:lnTo>
                    <a:pt x="393" y="296"/>
                  </a:lnTo>
                  <a:lnTo>
                    <a:pt x="334" y="289"/>
                  </a:lnTo>
                  <a:lnTo>
                    <a:pt x="280" y="279"/>
                  </a:lnTo>
                  <a:lnTo>
                    <a:pt x="229" y="270"/>
                  </a:lnTo>
                  <a:lnTo>
                    <a:pt x="184" y="259"/>
                  </a:lnTo>
                  <a:lnTo>
                    <a:pt x="141" y="249"/>
                  </a:lnTo>
                  <a:lnTo>
                    <a:pt x="105" y="237"/>
                  </a:lnTo>
                  <a:lnTo>
                    <a:pt x="74" y="225"/>
                  </a:lnTo>
                  <a:lnTo>
                    <a:pt x="46" y="213"/>
                  </a:lnTo>
                  <a:lnTo>
                    <a:pt x="27" y="200"/>
                  </a:lnTo>
                  <a:lnTo>
                    <a:pt x="13" y="187"/>
                  </a:lnTo>
                  <a:lnTo>
                    <a:pt x="3" y="175"/>
                  </a:lnTo>
                  <a:lnTo>
                    <a:pt x="0" y="162"/>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58"/>
            <p:cNvSpPr>
              <a:spLocks/>
            </p:cNvSpPr>
            <p:nvPr/>
          </p:nvSpPr>
          <p:spPr bwMode="auto">
            <a:xfrm>
              <a:off x="12014" y="6959"/>
              <a:ext cx="1816" cy="323"/>
            </a:xfrm>
            <a:custGeom>
              <a:avLst/>
              <a:gdLst/>
              <a:ahLst/>
              <a:cxnLst>
                <a:cxn ang="0">
                  <a:pos x="0" y="160"/>
                </a:cxn>
                <a:cxn ang="0">
                  <a:pos x="13" y="187"/>
                </a:cxn>
                <a:cxn ang="0">
                  <a:pos x="46" y="212"/>
                </a:cxn>
                <a:cxn ang="0">
                  <a:pos x="105" y="236"/>
                </a:cxn>
                <a:cxn ang="0">
                  <a:pos x="184" y="257"/>
                </a:cxn>
                <a:cxn ang="0">
                  <a:pos x="280" y="278"/>
                </a:cxn>
                <a:cxn ang="0">
                  <a:pos x="393" y="293"/>
                </a:cxn>
                <a:cxn ang="0">
                  <a:pos x="519" y="307"/>
                </a:cxn>
                <a:cxn ang="0">
                  <a:pos x="656" y="315"/>
                </a:cxn>
                <a:cxn ang="0">
                  <a:pos x="799" y="321"/>
                </a:cxn>
                <a:cxn ang="0">
                  <a:pos x="946" y="322"/>
                </a:cxn>
                <a:cxn ang="0">
                  <a:pos x="1089" y="319"/>
                </a:cxn>
                <a:cxn ang="0">
                  <a:pos x="1231" y="313"/>
                </a:cxn>
                <a:cxn ang="0">
                  <a:pos x="1362" y="301"/>
                </a:cxn>
                <a:cxn ang="0">
                  <a:pos x="1483" y="286"/>
                </a:cxn>
                <a:cxn ang="0">
                  <a:pos x="1587" y="268"/>
                </a:cxn>
                <a:cxn ang="0">
                  <a:pos x="1675" y="248"/>
                </a:cxn>
                <a:cxn ang="0">
                  <a:pos x="1743" y="224"/>
                </a:cxn>
                <a:cxn ang="0">
                  <a:pos x="1790" y="200"/>
                </a:cxn>
                <a:cxn ang="0">
                  <a:pos x="1813" y="173"/>
                </a:cxn>
                <a:cxn ang="0">
                  <a:pos x="1813" y="147"/>
                </a:cxn>
                <a:cxn ang="0">
                  <a:pos x="1790" y="122"/>
                </a:cxn>
                <a:cxn ang="0">
                  <a:pos x="1743" y="98"/>
                </a:cxn>
                <a:cxn ang="0">
                  <a:pos x="1675" y="75"/>
                </a:cxn>
                <a:cxn ang="0">
                  <a:pos x="1587" y="55"/>
                </a:cxn>
                <a:cxn ang="0">
                  <a:pos x="1483" y="36"/>
                </a:cxn>
                <a:cxn ang="0">
                  <a:pos x="1362" y="21"/>
                </a:cxn>
                <a:cxn ang="0">
                  <a:pos x="1231" y="10"/>
                </a:cxn>
                <a:cxn ang="0">
                  <a:pos x="1089" y="2"/>
                </a:cxn>
                <a:cxn ang="0">
                  <a:pos x="946" y="0"/>
                </a:cxn>
                <a:cxn ang="0">
                  <a:pos x="799" y="1"/>
                </a:cxn>
                <a:cxn ang="0">
                  <a:pos x="656" y="6"/>
                </a:cxn>
                <a:cxn ang="0">
                  <a:pos x="519" y="15"/>
                </a:cxn>
                <a:cxn ang="0">
                  <a:pos x="393" y="28"/>
                </a:cxn>
                <a:cxn ang="0">
                  <a:pos x="280" y="45"/>
                </a:cxn>
                <a:cxn ang="0">
                  <a:pos x="184" y="63"/>
                </a:cxn>
                <a:cxn ang="0">
                  <a:pos x="105" y="86"/>
                </a:cxn>
                <a:cxn ang="0">
                  <a:pos x="46" y="110"/>
                </a:cxn>
                <a:cxn ang="0">
                  <a:pos x="13" y="135"/>
                </a:cxn>
                <a:cxn ang="0">
                  <a:pos x="0" y="160"/>
                </a:cxn>
              </a:cxnLst>
              <a:rect l="0" t="0" r="r" b="b"/>
              <a:pathLst>
                <a:path w="1816" h="323">
                  <a:moveTo>
                    <a:pt x="0" y="160"/>
                  </a:moveTo>
                  <a:lnTo>
                    <a:pt x="0" y="160"/>
                  </a:lnTo>
                  <a:lnTo>
                    <a:pt x="3" y="173"/>
                  </a:lnTo>
                  <a:lnTo>
                    <a:pt x="13" y="187"/>
                  </a:lnTo>
                  <a:lnTo>
                    <a:pt x="27" y="200"/>
                  </a:lnTo>
                  <a:lnTo>
                    <a:pt x="46" y="212"/>
                  </a:lnTo>
                  <a:lnTo>
                    <a:pt x="74" y="224"/>
                  </a:lnTo>
                  <a:lnTo>
                    <a:pt x="105" y="236"/>
                  </a:lnTo>
                  <a:lnTo>
                    <a:pt x="141" y="248"/>
                  </a:lnTo>
                  <a:lnTo>
                    <a:pt x="184" y="257"/>
                  </a:lnTo>
                  <a:lnTo>
                    <a:pt x="229" y="268"/>
                  </a:lnTo>
                  <a:lnTo>
                    <a:pt x="280" y="278"/>
                  </a:lnTo>
                  <a:lnTo>
                    <a:pt x="334" y="286"/>
                  </a:lnTo>
                  <a:lnTo>
                    <a:pt x="393" y="293"/>
                  </a:lnTo>
                  <a:lnTo>
                    <a:pt x="454" y="301"/>
                  </a:lnTo>
                  <a:lnTo>
                    <a:pt x="519" y="307"/>
                  </a:lnTo>
                  <a:lnTo>
                    <a:pt x="587" y="313"/>
                  </a:lnTo>
                  <a:lnTo>
                    <a:pt x="656" y="315"/>
                  </a:lnTo>
                  <a:lnTo>
                    <a:pt x="727" y="319"/>
                  </a:lnTo>
                  <a:lnTo>
                    <a:pt x="799" y="321"/>
                  </a:lnTo>
                  <a:lnTo>
                    <a:pt x="872" y="322"/>
                  </a:lnTo>
                  <a:lnTo>
                    <a:pt x="946" y="322"/>
                  </a:lnTo>
                  <a:lnTo>
                    <a:pt x="1018" y="321"/>
                  </a:lnTo>
                  <a:lnTo>
                    <a:pt x="1089" y="319"/>
                  </a:lnTo>
                  <a:lnTo>
                    <a:pt x="1160" y="315"/>
                  </a:lnTo>
                  <a:lnTo>
                    <a:pt x="1231" y="313"/>
                  </a:lnTo>
                  <a:lnTo>
                    <a:pt x="1299" y="307"/>
                  </a:lnTo>
                  <a:lnTo>
                    <a:pt x="1362" y="301"/>
                  </a:lnTo>
                  <a:lnTo>
                    <a:pt x="1424" y="293"/>
                  </a:lnTo>
                  <a:lnTo>
                    <a:pt x="1483" y="286"/>
                  </a:lnTo>
                  <a:lnTo>
                    <a:pt x="1538" y="278"/>
                  </a:lnTo>
                  <a:lnTo>
                    <a:pt x="1587" y="268"/>
                  </a:lnTo>
                  <a:lnTo>
                    <a:pt x="1634" y="257"/>
                  </a:lnTo>
                  <a:lnTo>
                    <a:pt x="1675" y="248"/>
                  </a:lnTo>
                  <a:lnTo>
                    <a:pt x="1713" y="236"/>
                  </a:lnTo>
                  <a:lnTo>
                    <a:pt x="1743" y="224"/>
                  </a:lnTo>
                  <a:lnTo>
                    <a:pt x="1768" y="212"/>
                  </a:lnTo>
                  <a:lnTo>
                    <a:pt x="1790" y="200"/>
                  </a:lnTo>
                  <a:lnTo>
                    <a:pt x="1805" y="187"/>
                  </a:lnTo>
                  <a:lnTo>
                    <a:pt x="1813" y="173"/>
                  </a:lnTo>
                  <a:lnTo>
                    <a:pt x="1815" y="160"/>
                  </a:lnTo>
                  <a:lnTo>
                    <a:pt x="1813" y="147"/>
                  </a:lnTo>
                  <a:lnTo>
                    <a:pt x="1805" y="135"/>
                  </a:lnTo>
                  <a:lnTo>
                    <a:pt x="1790" y="122"/>
                  </a:lnTo>
                  <a:lnTo>
                    <a:pt x="1768" y="110"/>
                  </a:lnTo>
                  <a:lnTo>
                    <a:pt x="1743" y="98"/>
                  </a:lnTo>
                  <a:lnTo>
                    <a:pt x="1713" y="86"/>
                  </a:lnTo>
                  <a:lnTo>
                    <a:pt x="1675" y="75"/>
                  </a:lnTo>
                  <a:lnTo>
                    <a:pt x="1634" y="63"/>
                  </a:lnTo>
                  <a:lnTo>
                    <a:pt x="1587" y="55"/>
                  </a:lnTo>
                  <a:lnTo>
                    <a:pt x="1538" y="45"/>
                  </a:lnTo>
                  <a:lnTo>
                    <a:pt x="1483" y="36"/>
                  </a:lnTo>
                  <a:lnTo>
                    <a:pt x="1424" y="28"/>
                  </a:lnTo>
                  <a:lnTo>
                    <a:pt x="1362" y="21"/>
                  </a:lnTo>
                  <a:lnTo>
                    <a:pt x="1299" y="15"/>
                  </a:lnTo>
                  <a:lnTo>
                    <a:pt x="1231" y="10"/>
                  </a:lnTo>
                  <a:lnTo>
                    <a:pt x="1160" y="6"/>
                  </a:lnTo>
                  <a:lnTo>
                    <a:pt x="1089" y="2"/>
                  </a:lnTo>
                  <a:lnTo>
                    <a:pt x="1018" y="1"/>
                  </a:lnTo>
                  <a:lnTo>
                    <a:pt x="946" y="0"/>
                  </a:lnTo>
                  <a:lnTo>
                    <a:pt x="872" y="0"/>
                  </a:lnTo>
                  <a:lnTo>
                    <a:pt x="799" y="1"/>
                  </a:lnTo>
                  <a:lnTo>
                    <a:pt x="727" y="2"/>
                  </a:lnTo>
                  <a:lnTo>
                    <a:pt x="656" y="6"/>
                  </a:lnTo>
                  <a:lnTo>
                    <a:pt x="587" y="10"/>
                  </a:lnTo>
                  <a:lnTo>
                    <a:pt x="519" y="15"/>
                  </a:lnTo>
                  <a:lnTo>
                    <a:pt x="454" y="21"/>
                  </a:lnTo>
                  <a:lnTo>
                    <a:pt x="393" y="28"/>
                  </a:lnTo>
                  <a:lnTo>
                    <a:pt x="334" y="36"/>
                  </a:lnTo>
                  <a:lnTo>
                    <a:pt x="280" y="45"/>
                  </a:lnTo>
                  <a:lnTo>
                    <a:pt x="229" y="55"/>
                  </a:lnTo>
                  <a:lnTo>
                    <a:pt x="184" y="63"/>
                  </a:lnTo>
                  <a:lnTo>
                    <a:pt x="141" y="75"/>
                  </a:lnTo>
                  <a:lnTo>
                    <a:pt x="105" y="86"/>
                  </a:lnTo>
                  <a:lnTo>
                    <a:pt x="74" y="98"/>
                  </a:lnTo>
                  <a:lnTo>
                    <a:pt x="46" y="110"/>
                  </a:lnTo>
                  <a:lnTo>
                    <a:pt x="27" y="122"/>
                  </a:lnTo>
                  <a:lnTo>
                    <a:pt x="13" y="135"/>
                  </a:lnTo>
                  <a:lnTo>
                    <a:pt x="3" y="147"/>
                  </a:lnTo>
                  <a:lnTo>
                    <a:pt x="0" y="160"/>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59"/>
            <p:cNvSpPr>
              <a:spLocks/>
            </p:cNvSpPr>
            <p:nvPr/>
          </p:nvSpPr>
          <p:spPr bwMode="auto">
            <a:xfrm>
              <a:off x="12014" y="6959"/>
              <a:ext cx="1816" cy="323"/>
            </a:xfrm>
            <a:custGeom>
              <a:avLst/>
              <a:gdLst/>
              <a:ahLst/>
              <a:cxnLst>
                <a:cxn ang="0">
                  <a:pos x="3" y="147"/>
                </a:cxn>
                <a:cxn ang="0">
                  <a:pos x="27" y="122"/>
                </a:cxn>
                <a:cxn ang="0">
                  <a:pos x="74" y="98"/>
                </a:cxn>
                <a:cxn ang="0">
                  <a:pos x="141" y="75"/>
                </a:cxn>
                <a:cxn ang="0">
                  <a:pos x="229" y="55"/>
                </a:cxn>
                <a:cxn ang="0">
                  <a:pos x="334" y="36"/>
                </a:cxn>
                <a:cxn ang="0">
                  <a:pos x="454" y="21"/>
                </a:cxn>
                <a:cxn ang="0">
                  <a:pos x="587" y="10"/>
                </a:cxn>
                <a:cxn ang="0">
                  <a:pos x="727" y="2"/>
                </a:cxn>
                <a:cxn ang="0">
                  <a:pos x="872" y="0"/>
                </a:cxn>
                <a:cxn ang="0">
                  <a:pos x="1018" y="1"/>
                </a:cxn>
                <a:cxn ang="0">
                  <a:pos x="1160" y="6"/>
                </a:cxn>
                <a:cxn ang="0">
                  <a:pos x="1299" y="15"/>
                </a:cxn>
                <a:cxn ang="0">
                  <a:pos x="1424" y="28"/>
                </a:cxn>
                <a:cxn ang="0">
                  <a:pos x="1538" y="45"/>
                </a:cxn>
                <a:cxn ang="0">
                  <a:pos x="1634" y="63"/>
                </a:cxn>
                <a:cxn ang="0">
                  <a:pos x="1713" y="86"/>
                </a:cxn>
                <a:cxn ang="0">
                  <a:pos x="1768" y="110"/>
                </a:cxn>
                <a:cxn ang="0">
                  <a:pos x="1805" y="135"/>
                </a:cxn>
                <a:cxn ang="0">
                  <a:pos x="1815" y="160"/>
                </a:cxn>
                <a:cxn ang="0">
                  <a:pos x="1805" y="187"/>
                </a:cxn>
                <a:cxn ang="0">
                  <a:pos x="1768" y="212"/>
                </a:cxn>
                <a:cxn ang="0">
                  <a:pos x="1713" y="236"/>
                </a:cxn>
                <a:cxn ang="0">
                  <a:pos x="1634" y="257"/>
                </a:cxn>
                <a:cxn ang="0">
                  <a:pos x="1538" y="278"/>
                </a:cxn>
                <a:cxn ang="0">
                  <a:pos x="1424" y="293"/>
                </a:cxn>
                <a:cxn ang="0">
                  <a:pos x="1299" y="307"/>
                </a:cxn>
                <a:cxn ang="0">
                  <a:pos x="1160" y="315"/>
                </a:cxn>
                <a:cxn ang="0">
                  <a:pos x="1018" y="321"/>
                </a:cxn>
                <a:cxn ang="0">
                  <a:pos x="872" y="322"/>
                </a:cxn>
                <a:cxn ang="0">
                  <a:pos x="727" y="319"/>
                </a:cxn>
                <a:cxn ang="0">
                  <a:pos x="587" y="313"/>
                </a:cxn>
                <a:cxn ang="0">
                  <a:pos x="454" y="301"/>
                </a:cxn>
                <a:cxn ang="0">
                  <a:pos x="334" y="286"/>
                </a:cxn>
                <a:cxn ang="0">
                  <a:pos x="229" y="268"/>
                </a:cxn>
                <a:cxn ang="0">
                  <a:pos x="141" y="248"/>
                </a:cxn>
                <a:cxn ang="0">
                  <a:pos x="74" y="224"/>
                </a:cxn>
                <a:cxn ang="0">
                  <a:pos x="27" y="200"/>
                </a:cxn>
                <a:cxn ang="0">
                  <a:pos x="3" y="173"/>
                </a:cxn>
              </a:cxnLst>
              <a:rect l="0" t="0" r="r" b="b"/>
              <a:pathLst>
                <a:path w="1816" h="323">
                  <a:moveTo>
                    <a:pt x="0" y="160"/>
                  </a:moveTo>
                  <a:lnTo>
                    <a:pt x="3" y="147"/>
                  </a:lnTo>
                  <a:lnTo>
                    <a:pt x="13" y="135"/>
                  </a:lnTo>
                  <a:lnTo>
                    <a:pt x="27" y="122"/>
                  </a:lnTo>
                  <a:lnTo>
                    <a:pt x="46" y="110"/>
                  </a:lnTo>
                  <a:lnTo>
                    <a:pt x="74" y="98"/>
                  </a:lnTo>
                  <a:lnTo>
                    <a:pt x="105" y="86"/>
                  </a:lnTo>
                  <a:lnTo>
                    <a:pt x="141" y="75"/>
                  </a:lnTo>
                  <a:lnTo>
                    <a:pt x="184" y="63"/>
                  </a:lnTo>
                  <a:lnTo>
                    <a:pt x="229" y="55"/>
                  </a:lnTo>
                  <a:lnTo>
                    <a:pt x="280" y="45"/>
                  </a:lnTo>
                  <a:lnTo>
                    <a:pt x="334" y="36"/>
                  </a:lnTo>
                  <a:lnTo>
                    <a:pt x="393" y="28"/>
                  </a:lnTo>
                  <a:lnTo>
                    <a:pt x="454" y="21"/>
                  </a:lnTo>
                  <a:lnTo>
                    <a:pt x="519" y="15"/>
                  </a:lnTo>
                  <a:lnTo>
                    <a:pt x="587" y="10"/>
                  </a:lnTo>
                  <a:lnTo>
                    <a:pt x="656" y="6"/>
                  </a:lnTo>
                  <a:lnTo>
                    <a:pt x="727" y="2"/>
                  </a:lnTo>
                  <a:lnTo>
                    <a:pt x="799" y="1"/>
                  </a:lnTo>
                  <a:lnTo>
                    <a:pt x="872" y="0"/>
                  </a:lnTo>
                  <a:lnTo>
                    <a:pt x="946" y="0"/>
                  </a:lnTo>
                  <a:lnTo>
                    <a:pt x="1018" y="1"/>
                  </a:lnTo>
                  <a:lnTo>
                    <a:pt x="1089" y="2"/>
                  </a:lnTo>
                  <a:lnTo>
                    <a:pt x="1160" y="6"/>
                  </a:lnTo>
                  <a:lnTo>
                    <a:pt x="1231" y="10"/>
                  </a:lnTo>
                  <a:lnTo>
                    <a:pt x="1299" y="15"/>
                  </a:lnTo>
                  <a:lnTo>
                    <a:pt x="1362" y="21"/>
                  </a:lnTo>
                  <a:lnTo>
                    <a:pt x="1424" y="28"/>
                  </a:lnTo>
                  <a:lnTo>
                    <a:pt x="1483" y="36"/>
                  </a:lnTo>
                  <a:lnTo>
                    <a:pt x="1538" y="45"/>
                  </a:lnTo>
                  <a:lnTo>
                    <a:pt x="1587" y="55"/>
                  </a:lnTo>
                  <a:lnTo>
                    <a:pt x="1634" y="63"/>
                  </a:lnTo>
                  <a:lnTo>
                    <a:pt x="1675" y="75"/>
                  </a:lnTo>
                  <a:lnTo>
                    <a:pt x="1713" y="86"/>
                  </a:lnTo>
                  <a:lnTo>
                    <a:pt x="1743" y="98"/>
                  </a:lnTo>
                  <a:lnTo>
                    <a:pt x="1768" y="110"/>
                  </a:lnTo>
                  <a:lnTo>
                    <a:pt x="1790" y="122"/>
                  </a:lnTo>
                  <a:lnTo>
                    <a:pt x="1805" y="135"/>
                  </a:lnTo>
                  <a:lnTo>
                    <a:pt x="1813" y="147"/>
                  </a:lnTo>
                  <a:lnTo>
                    <a:pt x="1815" y="160"/>
                  </a:lnTo>
                  <a:lnTo>
                    <a:pt x="1813" y="173"/>
                  </a:lnTo>
                  <a:lnTo>
                    <a:pt x="1805" y="187"/>
                  </a:lnTo>
                  <a:lnTo>
                    <a:pt x="1790" y="200"/>
                  </a:lnTo>
                  <a:lnTo>
                    <a:pt x="1768" y="212"/>
                  </a:lnTo>
                  <a:lnTo>
                    <a:pt x="1743" y="224"/>
                  </a:lnTo>
                  <a:lnTo>
                    <a:pt x="1713" y="236"/>
                  </a:lnTo>
                  <a:lnTo>
                    <a:pt x="1675" y="248"/>
                  </a:lnTo>
                  <a:lnTo>
                    <a:pt x="1634" y="257"/>
                  </a:lnTo>
                  <a:lnTo>
                    <a:pt x="1587" y="268"/>
                  </a:lnTo>
                  <a:lnTo>
                    <a:pt x="1538" y="278"/>
                  </a:lnTo>
                  <a:lnTo>
                    <a:pt x="1483" y="286"/>
                  </a:lnTo>
                  <a:lnTo>
                    <a:pt x="1424" y="293"/>
                  </a:lnTo>
                  <a:lnTo>
                    <a:pt x="1362" y="301"/>
                  </a:lnTo>
                  <a:lnTo>
                    <a:pt x="1299" y="307"/>
                  </a:lnTo>
                  <a:lnTo>
                    <a:pt x="1231" y="313"/>
                  </a:lnTo>
                  <a:lnTo>
                    <a:pt x="1160" y="315"/>
                  </a:lnTo>
                  <a:lnTo>
                    <a:pt x="1089" y="319"/>
                  </a:lnTo>
                  <a:lnTo>
                    <a:pt x="1018" y="321"/>
                  </a:lnTo>
                  <a:lnTo>
                    <a:pt x="946" y="322"/>
                  </a:lnTo>
                  <a:lnTo>
                    <a:pt x="872" y="322"/>
                  </a:lnTo>
                  <a:lnTo>
                    <a:pt x="799" y="321"/>
                  </a:lnTo>
                  <a:lnTo>
                    <a:pt x="727" y="319"/>
                  </a:lnTo>
                  <a:lnTo>
                    <a:pt x="656" y="315"/>
                  </a:lnTo>
                  <a:lnTo>
                    <a:pt x="587" y="313"/>
                  </a:lnTo>
                  <a:lnTo>
                    <a:pt x="519" y="307"/>
                  </a:lnTo>
                  <a:lnTo>
                    <a:pt x="454" y="301"/>
                  </a:lnTo>
                  <a:lnTo>
                    <a:pt x="393" y="293"/>
                  </a:lnTo>
                  <a:lnTo>
                    <a:pt x="334" y="286"/>
                  </a:lnTo>
                  <a:lnTo>
                    <a:pt x="280" y="278"/>
                  </a:lnTo>
                  <a:lnTo>
                    <a:pt x="229" y="268"/>
                  </a:lnTo>
                  <a:lnTo>
                    <a:pt x="184" y="257"/>
                  </a:lnTo>
                  <a:lnTo>
                    <a:pt x="141" y="248"/>
                  </a:lnTo>
                  <a:lnTo>
                    <a:pt x="105" y="236"/>
                  </a:lnTo>
                  <a:lnTo>
                    <a:pt x="74" y="224"/>
                  </a:lnTo>
                  <a:lnTo>
                    <a:pt x="46" y="212"/>
                  </a:lnTo>
                  <a:lnTo>
                    <a:pt x="27" y="200"/>
                  </a:lnTo>
                  <a:lnTo>
                    <a:pt x="13" y="187"/>
                  </a:lnTo>
                  <a:lnTo>
                    <a:pt x="3" y="173"/>
                  </a:lnTo>
                  <a:lnTo>
                    <a:pt x="0" y="160"/>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60"/>
            <p:cNvSpPr>
              <a:spLocks/>
            </p:cNvSpPr>
            <p:nvPr/>
          </p:nvSpPr>
          <p:spPr bwMode="auto">
            <a:xfrm>
              <a:off x="12014" y="6877"/>
              <a:ext cx="1816" cy="325"/>
            </a:xfrm>
            <a:custGeom>
              <a:avLst/>
              <a:gdLst/>
              <a:ahLst/>
              <a:cxnLst>
                <a:cxn ang="0">
                  <a:pos x="0" y="163"/>
                </a:cxn>
                <a:cxn ang="0">
                  <a:pos x="13" y="189"/>
                </a:cxn>
                <a:cxn ang="0">
                  <a:pos x="46" y="214"/>
                </a:cxn>
                <a:cxn ang="0">
                  <a:pos x="105" y="238"/>
                </a:cxn>
                <a:cxn ang="0">
                  <a:pos x="184" y="260"/>
                </a:cxn>
                <a:cxn ang="0">
                  <a:pos x="280" y="280"/>
                </a:cxn>
                <a:cxn ang="0">
                  <a:pos x="393" y="297"/>
                </a:cxn>
                <a:cxn ang="0">
                  <a:pos x="519" y="309"/>
                </a:cxn>
                <a:cxn ang="0">
                  <a:pos x="656" y="319"/>
                </a:cxn>
                <a:cxn ang="0">
                  <a:pos x="799" y="323"/>
                </a:cxn>
                <a:cxn ang="0">
                  <a:pos x="946" y="325"/>
                </a:cxn>
                <a:cxn ang="0">
                  <a:pos x="1089" y="322"/>
                </a:cxn>
                <a:cxn ang="0">
                  <a:pos x="1231" y="315"/>
                </a:cxn>
                <a:cxn ang="0">
                  <a:pos x="1362" y="303"/>
                </a:cxn>
                <a:cxn ang="0">
                  <a:pos x="1483" y="289"/>
                </a:cxn>
                <a:cxn ang="0">
                  <a:pos x="1587" y="271"/>
                </a:cxn>
                <a:cxn ang="0">
                  <a:pos x="1675" y="250"/>
                </a:cxn>
                <a:cxn ang="0">
                  <a:pos x="1743" y="226"/>
                </a:cxn>
                <a:cxn ang="0">
                  <a:pos x="1790" y="201"/>
                </a:cxn>
                <a:cxn ang="0">
                  <a:pos x="1813" y="176"/>
                </a:cxn>
                <a:cxn ang="0">
                  <a:pos x="1813" y="150"/>
                </a:cxn>
                <a:cxn ang="0">
                  <a:pos x="1790" y="123"/>
                </a:cxn>
                <a:cxn ang="0">
                  <a:pos x="1743" y="99"/>
                </a:cxn>
                <a:cxn ang="0">
                  <a:pos x="1675" y="76"/>
                </a:cxn>
                <a:cxn ang="0">
                  <a:pos x="1587" y="56"/>
                </a:cxn>
                <a:cxn ang="0">
                  <a:pos x="1483" y="37"/>
                </a:cxn>
                <a:cxn ang="0">
                  <a:pos x="1362" y="22"/>
                </a:cxn>
                <a:cxn ang="0">
                  <a:pos x="1231" y="10"/>
                </a:cxn>
                <a:cxn ang="0">
                  <a:pos x="1089" y="3"/>
                </a:cxn>
                <a:cxn ang="0">
                  <a:pos x="946" y="0"/>
                </a:cxn>
                <a:cxn ang="0">
                  <a:pos x="799" y="1"/>
                </a:cxn>
                <a:cxn ang="0">
                  <a:pos x="656" y="7"/>
                </a:cxn>
                <a:cxn ang="0">
                  <a:pos x="519" y="16"/>
                </a:cxn>
                <a:cxn ang="0">
                  <a:pos x="393" y="30"/>
                </a:cxn>
                <a:cxn ang="0">
                  <a:pos x="280" y="45"/>
                </a:cxn>
                <a:cxn ang="0">
                  <a:pos x="184" y="66"/>
                </a:cxn>
                <a:cxn ang="0">
                  <a:pos x="105" y="87"/>
                </a:cxn>
                <a:cxn ang="0">
                  <a:pos x="46" y="111"/>
                </a:cxn>
                <a:cxn ang="0">
                  <a:pos x="13" y="136"/>
                </a:cxn>
                <a:cxn ang="0">
                  <a:pos x="0" y="163"/>
                </a:cxn>
              </a:cxnLst>
              <a:rect l="0" t="0" r="r" b="b"/>
              <a:pathLst>
                <a:path w="1816" h="325">
                  <a:moveTo>
                    <a:pt x="0" y="163"/>
                  </a:moveTo>
                  <a:lnTo>
                    <a:pt x="0" y="163"/>
                  </a:lnTo>
                  <a:lnTo>
                    <a:pt x="3" y="176"/>
                  </a:lnTo>
                  <a:lnTo>
                    <a:pt x="13" y="189"/>
                  </a:lnTo>
                  <a:lnTo>
                    <a:pt x="27" y="201"/>
                  </a:lnTo>
                  <a:lnTo>
                    <a:pt x="46" y="214"/>
                  </a:lnTo>
                  <a:lnTo>
                    <a:pt x="74" y="226"/>
                  </a:lnTo>
                  <a:lnTo>
                    <a:pt x="105" y="238"/>
                  </a:lnTo>
                  <a:lnTo>
                    <a:pt x="141" y="250"/>
                  </a:lnTo>
                  <a:lnTo>
                    <a:pt x="184" y="260"/>
                  </a:lnTo>
                  <a:lnTo>
                    <a:pt x="229" y="271"/>
                  </a:lnTo>
                  <a:lnTo>
                    <a:pt x="280" y="280"/>
                  </a:lnTo>
                  <a:lnTo>
                    <a:pt x="334" y="289"/>
                  </a:lnTo>
                  <a:lnTo>
                    <a:pt x="393" y="297"/>
                  </a:lnTo>
                  <a:lnTo>
                    <a:pt x="454" y="303"/>
                  </a:lnTo>
                  <a:lnTo>
                    <a:pt x="519" y="309"/>
                  </a:lnTo>
                  <a:lnTo>
                    <a:pt x="587" y="315"/>
                  </a:lnTo>
                  <a:lnTo>
                    <a:pt x="656" y="319"/>
                  </a:lnTo>
                  <a:lnTo>
                    <a:pt x="727" y="322"/>
                  </a:lnTo>
                  <a:lnTo>
                    <a:pt x="799" y="323"/>
                  </a:lnTo>
                  <a:lnTo>
                    <a:pt x="872" y="325"/>
                  </a:lnTo>
                  <a:lnTo>
                    <a:pt x="946" y="325"/>
                  </a:lnTo>
                  <a:lnTo>
                    <a:pt x="1018" y="323"/>
                  </a:lnTo>
                  <a:lnTo>
                    <a:pt x="1089" y="322"/>
                  </a:lnTo>
                  <a:lnTo>
                    <a:pt x="1160" y="319"/>
                  </a:lnTo>
                  <a:lnTo>
                    <a:pt x="1231" y="315"/>
                  </a:lnTo>
                  <a:lnTo>
                    <a:pt x="1299" y="309"/>
                  </a:lnTo>
                  <a:lnTo>
                    <a:pt x="1362" y="303"/>
                  </a:lnTo>
                  <a:lnTo>
                    <a:pt x="1424" y="297"/>
                  </a:lnTo>
                  <a:lnTo>
                    <a:pt x="1483" y="289"/>
                  </a:lnTo>
                  <a:lnTo>
                    <a:pt x="1538" y="280"/>
                  </a:lnTo>
                  <a:lnTo>
                    <a:pt x="1587" y="271"/>
                  </a:lnTo>
                  <a:lnTo>
                    <a:pt x="1634" y="260"/>
                  </a:lnTo>
                  <a:lnTo>
                    <a:pt x="1675" y="250"/>
                  </a:lnTo>
                  <a:lnTo>
                    <a:pt x="1713" y="238"/>
                  </a:lnTo>
                  <a:lnTo>
                    <a:pt x="1743" y="226"/>
                  </a:lnTo>
                  <a:lnTo>
                    <a:pt x="1768" y="214"/>
                  </a:lnTo>
                  <a:lnTo>
                    <a:pt x="1790" y="201"/>
                  </a:lnTo>
                  <a:lnTo>
                    <a:pt x="1805" y="189"/>
                  </a:lnTo>
                  <a:lnTo>
                    <a:pt x="1813" y="176"/>
                  </a:lnTo>
                  <a:lnTo>
                    <a:pt x="1815" y="163"/>
                  </a:lnTo>
                  <a:lnTo>
                    <a:pt x="1813" y="150"/>
                  </a:lnTo>
                  <a:lnTo>
                    <a:pt x="1805" y="136"/>
                  </a:lnTo>
                  <a:lnTo>
                    <a:pt x="1790" y="123"/>
                  </a:lnTo>
                  <a:lnTo>
                    <a:pt x="1768" y="111"/>
                  </a:lnTo>
                  <a:lnTo>
                    <a:pt x="1743" y="99"/>
                  </a:lnTo>
                  <a:lnTo>
                    <a:pt x="1713" y="87"/>
                  </a:lnTo>
                  <a:lnTo>
                    <a:pt x="1675" y="76"/>
                  </a:lnTo>
                  <a:lnTo>
                    <a:pt x="1634" y="66"/>
                  </a:lnTo>
                  <a:lnTo>
                    <a:pt x="1587" y="56"/>
                  </a:lnTo>
                  <a:lnTo>
                    <a:pt x="1538" y="45"/>
                  </a:lnTo>
                  <a:lnTo>
                    <a:pt x="1483" y="37"/>
                  </a:lnTo>
                  <a:lnTo>
                    <a:pt x="1424" y="30"/>
                  </a:lnTo>
                  <a:lnTo>
                    <a:pt x="1362" y="22"/>
                  </a:lnTo>
                  <a:lnTo>
                    <a:pt x="1299" y="16"/>
                  </a:lnTo>
                  <a:lnTo>
                    <a:pt x="1231" y="10"/>
                  </a:lnTo>
                  <a:lnTo>
                    <a:pt x="1160" y="7"/>
                  </a:lnTo>
                  <a:lnTo>
                    <a:pt x="1089" y="3"/>
                  </a:lnTo>
                  <a:lnTo>
                    <a:pt x="1018" y="1"/>
                  </a:lnTo>
                  <a:lnTo>
                    <a:pt x="946" y="0"/>
                  </a:lnTo>
                  <a:lnTo>
                    <a:pt x="872" y="0"/>
                  </a:lnTo>
                  <a:lnTo>
                    <a:pt x="799" y="1"/>
                  </a:lnTo>
                  <a:lnTo>
                    <a:pt x="727" y="3"/>
                  </a:lnTo>
                  <a:lnTo>
                    <a:pt x="656" y="7"/>
                  </a:lnTo>
                  <a:lnTo>
                    <a:pt x="587" y="10"/>
                  </a:lnTo>
                  <a:lnTo>
                    <a:pt x="519" y="16"/>
                  </a:lnTo>
                  <a:lnTo>
                    <a:pt x="454" y="22"/>
                  </a:lnTo>
                  <a:lnTo>
                    <a:pt x="393" y="30"/>
                  </a:lnTo>
                  <a:lnTo>
                    <a:pt x="334" y="37"/>
                  </a:lnTo>
                  <a:lnTo>
                    <a:pt x="280" y="45"/>
                  </a:lnTo>
                  <a:lnTo>
                    <a:pt x="229" y="56"/>
                  </a:lnTo>
                  <a:lnTo>
                    <a:pt x="184" y="66"/>
                  </a:lnTo>
                  <a:lnTo>
                    <a:pt x="141" y="76"/>
                  </a:lnTo>
                  <a:lnTo>
                    <a:pt x="105" y="87"/>
                  </a:lnTo>
                  <a:lnTo>
                    <a:pt x="74" y="99"/>
                  </a:lnTo>
                  <a:lnTo>
                    <a:pt x="46" y="111"/>
                  </a:lnTo>
                  <a:lnTo>
                    <a:pt x="27" y="123"/>
                  </a:lnTo>
                  <a:lnTo>
                    <a:pt x="13" y="136"/>
                  </a:lnTo>
                  <a:lnTo>
                    <a:pt x="3" y="150"/>
                  </a:lnTo>
                  <a:lnTo>
                    <a:pt x="0" y="163"/>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61"/>
            <p:cNvSpPr>
              <a:spLocks/>
            </p:cNvSpPr>
            <p:nvPr/>
          </p:nvSpPr>
          <p:spPr bwMode="auto">
            <a:xfrm>
              <a:off x="12014" y="6877"/>
              <a:ext cx="1816" cy="325"/>
            </a:xfrm>
            <a:custGeom>
              <a:avLst/>
              <a:gdLst/>
              <a:ahLst/>
              <a:cxnLst>
                <a:cxn ang="0">
                  <a:pos x="3" y="150"/>
                </a:cxn>
                <a:cxn ang="0">
                  <a:pos x="27" y="123"/>
                </a:cxn>
                <a:cxn ang="0">
                  <a:pos x="74" y="99"/>
                </a:cxn>
                <a:cxn ang="0">
                  <a:pos x="141" y="76"/>
                </a:cxn>
                <a:cxn ang="0">
                  <a:pos x="229" y="56"/>
                </a:cxn>
                <a:cxn ang="0">
                  <a:pos x="334" y="37"/>
                </a:cxn>
                <a:cxn ang="0">
                  <a:pos x="454" y="22"/>
                </a:cxn>
                <a:cxn ang="0">
                  <a:pos x="587" y="10"/>
                </a:cxn>
                <a:cxn ang="0">
                  <a:pos x="727" y="3"/>
                </a:cxn>
                <a:cxn ang="0">
                  <a:pos x="872" y="0"/>
                </a:cxn>
                <a:cxn ang="0">
                  <a:pos x="1018" y="1"/>
                </a:cxn>
                <a:cxn ang="0">
                  <a:pos x="1160" y="7"/>
                </a:cxn>
                <a:cxn ang="0">
                  <a:pos x="1299" y="16"/>
                </a:cxn>
                <a:cxn ang="0">
                  <a:pos x="1424" y="30"/>
                </a:cxn>
                <a:cxn ang="0">
                  <a:pos x="1538" y="45"/>
                </a:cxn>
                <a:cxn ang="0">
                  <a:pos x="1634" y="66"/>
                </a:cxn>
                <a:cxn ang="0">
                  <a:pos x="1713" y="87"/>
                </a:cxn>
                <a:cxn ang="0">
                  <a:pos x="1768" y="111"/>
                </a:cxn>
                <a:cxn ang="0">
                  <a:pos x="1805" y="136"/>
                </a:cxn>
                <a:cxn ang="0">
                  <a:pos x="1815" y="163"/>
                </a:cxn>
                <a:cxn ang="0">
                  <a:pos x="1805" y="189"/>
                </a:cxn>
                <a:cxn ang="0">
                  <a:pos x="1768" y="214"/>
                </a:cxn>
                <a:cxn ang="0">
                  <a:pos x="1713" y="238"/>
                </a:cxn>
                <a:cxn ang="0">
                  <a:pos x="1634" y="260"/>
                </a:cxn>
                <a:cxn ang="0">
                  <a:pos x="1538" y="280"/>
                </a:cxn>
                <a:cxn ang="0">
                  <a:pos x="1424" y="297"/>
                </a:cxn>
                <a:cxn ang="0">
                  <a:pos x="1299" y="309"/>
                </a:cxn>
                <a:cxn ang="0">
                  <a:pos x="1160" y="319"/>
                </a:cxn>
                <a:cxn ang="0">
                  <a:pos x="1018" y="323"/>
                </a:cxn>
                <a:cxn ang="0">
                  <a:pos x="872" y="325"/>
                </a:cxn>
                <a:cxn ang="0">
                  <a:pos x="727" y="322"/>
                </a:cxn>
                <a:cxn ang="0">
                  <a:pos x="587" y="315"/>
                </a:cxn>
                <a:cxn ang="0">
                  <a:pos x="454" y="303"/>
                </a:cxn>
                <a:cxn ang="0">
                  <a:pos x="334" y="289"/>
                </a:cxn>
                <a:cxn ang="0">
                  <a:pos x="229" y="271"/>
                </a:cxn>
                <a:cxn ang="0">
                  <a:pos x="141" y="250"/>
                </a:cxn>
                <a:cxn ang="0">
                  <a:pos x="74" y="226"/>
                </a:cxn>
                <a:cxn ang="0">
                  <a:pos x="27" y="201"/>
                </a:cxn>
                <a:cxn ang="0">
                  <a:pos x="3" y="176"/>
                </a:cxn>
              </a:cxnLst>
              <a:rect l="0" t="0" r="r" b="b"/>
              <a:pathLst>
                <a:path w="1816" h="325">
                  <a:moveTo>
                    <a:pt x="0" y="163"/>
                  </a:moveTo>
                  <a:lnTo>
                    <a:pt x="3" y="150"/>
                  </a:lnTo>
                  <a:lnTo>
                    <a:pt x="13" y="136"/>
                  </a:lnTo>
                  <a:lnTo>
                    <a:pt x="27" y="123"/>
                  </a:lnTo>
                  <a:lnTo>
                    <a:pt x="46" y="111"/>
                  </a:lnTo>
                  <a:lnTo>
                    <a:pt x="74" y="99"/>
                  </a:lnTo>
                  <a:lnTo>
                    <a:pt x="105" y="87"/>
                  </a:lnTo>
                  <a:lnTo>
                    <a:pt x="141" y="76"/>
                  </a:lnTo>
                  <a:lnTo>
                    <a:pt x="184" y="66"/>
                  </a:lnTo>
                  <a:lnTo>
                    <a:pt x="229" y="56"/>
                  </a:lnTo>
                  <a:lnTo>
                    <a:pt x="280" y="45"/>
                  </a:lnTo>
                  <a:lnTo>
                    <a:pt x="334" y="37"/>
                  </a:lnTo>
                  <a:lnTo>
                    <a:pt x="393" y="30"/>
                  </a:lnTo>
                  <a:lnTo>
                    <a:pt x="454" y="22"/>
                  </a:lnTo>
                  <a:lnTo>
                    <a:pt x="519" y="16"/>
                  </a:lnTo>
                  <a:lnTo>
                    <a:pt x="587" y="10"/>
                  </a:lnTo>
                  <a:lnTo>
                    <a:pt x="656" y="7"/>
                  </a:lnTo>
                  <a:lnTo>
                    <a:pt x="727" y="3"/>
                  </a:lnTo>
                  <a:lnTo>
                    <a:pt x="799" y="1"/>
                  </a:lnTo>
                  <a:lnTo>
                    <a:pt x="872" y="0"/>
                  </a:lnTo>
                  <a:lnTo>
                    <a:pt x="946" y="0"/>
                  </a:lnTo>
                  <a:lnTo>
                    <a:pt x="1018" y="1"/>
                  </a:lnTo>
                  <a:lnTo>
                    <a:pt x="1089" y="3"/>
                  </a:lnTo>
                  <a:lnTo>
                    <a:pt x="1160" y="7"/>
                  </a:lnTo>
                  <a:lnTo>
                    <a:pt x="1231" y="10"/>
                  </a:lnTo>
                  <a:lnTo>
                    <a:pt x="1299" y="16"/>
                  </a:lnTo>
                  <a:lnTo>
                    <a:pt x="1362" y="22"/>
                  </a:lnTo>
                  <a:lnTo>
                    <a:pt x="1424" y="30"/>
                  </a:lnTo>
                  <a:lnTo>
                    <a:pt x="1483" y="37"/>
                  </a:lnTo>
                  <a:lnTo>
                    <a:pt x="1538" y="45"/>
                  </a:lnTo>
                  <a:lnTo>
                    <a:pt x="1587" y="56"/>
                  </a:lnTo>
                  <a:lnTo>
                    <a:pt x="1634" y="66"/>
                  </a:lnTo>
                  <a:lnTo>
                    <a:pt x="1675" y="76"/>
                  </a:lnTo>
                  <a:lnTo>
                    <a:pt x="1713" y="87"/>
                  </a:lnTo>
                  <a:lnTo>
                    <a:pt x="1743" y="99"/>
                  </a:lnTo>
                  <a:lnTo>
                    <a:pt x="1768" y="111"/>
                  </a:lnTo>
                  <a:lnTo>
                    <a:pt x="1790" y="123"/>
                  </a:lnTo>
                  <a:lnTo>
                    <a:pt x="1805" y="136"/>
                  </a:lnTo>
                  <a:lnTo>
                    <a:pt x="1813" y="150"/>
                  </a:lnTo>
                  <a:lnTo>
                    <a:pt x="1815" y="163"/>
                  </a:lnTo>
                  <a:lnTo>
                    <a:pt x="1813" y="176"/>
                  </a:lnTo>
                  <a:lnTo>
                    <a:pt x="1805" y="189"/>
                  </a:lnTo>
                  <a:lnTo>
                    <a:pt x="1790" y="201"/>
                  </a:lnTo>
                  <a:lnTo>
                    <a:pt x="1768" y="214"/>
                  </a:lnTo>
                  <a:lnTo>
                    <a:pt x="1743" y="226"/>
                  </a:lnTo>
                  <a:lnTo>
                    <a:pt x="1713" y="238"/>
                  </a:lnTo>
                  <a:lnTo>
                    <a:pt x="1675" y="250"/>
                  </a:lnTo>
                  <a:lnTo>
                    <a:pt x="1634" y="260"/>
                  </a:lnTo>
                  <a:lnTo>
                    <a:pt x="1587" y="271"/>
                  </a:lnTo>
                  <a:lnTo>
                    <a:pt x="1538" y="280"/>
                  </a:lnTo>
                  <a:lnTo>
                    <a:pt x="1483" y="289"/>
                  </a:lnTo>
                  <a:lnTo>
                    <a:pt x="1424" y="297"/>
                  </a:lnTo>
                  <a:lnTo>
                    <a:pt x="1362" y="303"/>
                  </a:lnTo>
                  <a:lnTo>
                    <a:pt x="1299" y="309"/>
                  </a:lnTo>
                  <a:lnTo>
                    <a:pt x="1231" y="315"/>
                  </a:lnTo>
                  <a:lnTo>
                    <a:pt x="1160" y="319"/>
                  </a:lnTo>
                  <a:lnTo>
                    <a:pt x="1089" y="322"/>
                  </a:lnTo>
                  <a:lnTo>
                    <a:pt x="1018" y="323"/>
                  </a:lnTo>
                  <a:lnTo>
                    <a:pt x="946" y="325"/>
                  </a:lnTo>
                  <a:lnTo>
                    <a:pt x="872" y="325"/>
                  </a:lnTo>
                  <a:lnTo>
                    <a:pt x="799" y="323"/>
                  </a:lnTo>
                  <a:lnTo>
                    <a:pt x="727" y="322"/>
                  </a:lnTo>
                  <a:lnTo>
                    <a:pt x="656" y="319"/>
                  </a:lnTo>
                  <a:lnTo>
                    <a:pt x="587" y="315"/>
                  </a:lnTo>
                  <a:lnTo>
                    <a:pt x="519" y="309"/>
                  </a:lnTo>
                  <a:lnTo>
                    <a:pt x="454" y="303"/>
                  </a:lnTo>
                  <a:lnTo>
                    <a:pt x="393" y="297"/>
                  </a:lnTo>
                  <a:lnTo>
                    <a:pt x="334" y="289"/>
                  </a:lnTo>
                  <a:lnTo>
                    <a:pt x="280" y="280"/>
                  </a:lnTo>
                  <a:lnTo>
                    <a:pt x="229" y="271"/>
                  </a:lnTo>
                  <a:lnTo>
                    <a:pt x="184" y="260"/>
                  </a:lnTo>
                  <a:lnTo>
                    <a:pt x="141" y="250"/>
                  </a:lnTo>
                  <a:lnTo>
                    <a:pt x="105" y="238"/>
                  </a:lnTo>
                  <a:lnTo>
                    <a:pt x="74" y="226"/>
                  </a:lnTo>
                  <a:lnTo>
                    <a:pt x="46" y="214"/>
                  </a:lnTo>
                  <a:lnTo>
                    <a:pt x="27" y="201"/>
                  </a:lnTo>
                  <a:lnTo>
                    <a:pt x="13" y="189"/>
                  </a:lnTo>
                  <a:lnTo>
                    <a:pt x="3" y="176"/>
                  </a:lnTo>
                  <a:lnTo>
                    <a:pt x="0" y="163"/>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62"/>
            <p:cNvSpPr>
              <a:spLocks/>
            </p:cNvSpPr>
            <p:nvPr/>
          </p:nvSpPr>
          <p:spPr bwMode="auto">
            <a:xfrm>
              <a:off x="12014" y="6797"/>
              <a:ext cx="1816" cy="322"/>
            </a:xfrm>
            <a:custGeom>
              <a:avLst/>
              <a:gdLst/>
              <a:ahLst/>
              <a:cxnLst>
                <a:cxn ang="0">
                  <a:pos x="0" y="160"/>
                </a:cxn>
                <a:cxn ang="0">
                  <a:pos x="13" y="187"/>
                </a:cxn>
                <a:cxn ang="0">
                  <a:pos x="46" y="212"/>
                </a:cxn>
                <a:cxn ang="0">
                  <a:pos x="105" y="236"/>
                </a:cxn>
                <a:cxn ang="0">
                  <a:pos x="184" y="258"/>
                </a:cxn>
                <a:cxn ang="0">
                  <a:pos x="280" y="278"/>
                </a:cxn>
                <a:cxn ang="0">
                  <a:pos x="393" y="294"/>
                </a:cxn>
                <a:cxn ang="0">
                  <a:pos x="519" y="307"/>
                </a:cxn>
                <a:cxn ang="0">
                  <a:pos x="656" y="315"/>
                </a:cxn>
                <a:cxn ang="0">
                  <a:pos x="799" y="321"/>
                </a:cxn>
                <a:cxn ang="0">
                  <a:pos x="1089" y="319"/>
                </a:cxn>
                <a:cxn ang="0">
                  <a:pos x="1231" y="313"/>
                </a:cxn>
                <a:cxn ang="0">
                  <a:pos x="1362" y="301"/>
                </a:cxn>
                <a:cxn ang="0">
                  <a:pos x="1483" y="286"/>
                </a:cxn>
                <a:cxn ang="0">
                  <a:pos x="1587" y="268"/>
                </a:cxn>
                <a:cxn ang="0">
                  <a:pos x="1675" y="248"/>
                </a:cxn>
                <a:cxn ang="0">
                  <a:pos x="1743" y="224"/>
                </a:cxn>
                <a:cxn ang="0">
                  <a:pos x="1790" y="199"/>
                </a:cxn>
                <a:cxn ang="0">
                  <a:pos x="1813" y="174"/>
                </a:cxn>
                <a:cxn ang="0">
                  <a:pos x="1813" y="148"/>
                </a:cxn>
                <a:cxn ang="0">
                  <a:pos x="1790" y="122"/>
                </a:cxn>
                <a:cxn ang="0">
                  <a:pos x="1743" y="98"/>
                </a:cxn>
                <a:cxn ang="0">
                  <a:pos x="1675" y="74"/>
                </a:cxn>
                <a:cxn ang="0">
                  <a:pos x="1587" y="54"/>
                </a:cxn>
                <a:cxn ang="0">
                  <a:pos x="1483" y="36"/>
                </a:cxn>
                <a:cxn ang="0">
                  <a:pos x="1362" y="21"/>
                </a:cxn>
                <a:cxn ang="0">
                  <a:pos x="1231" y="10"/>
                </a:cxn>
                <a:cxn ang="0">
                  <a:pos x="1089" y="3"/>
                </a:cxn>
                <a:cxn ang="0">
                  <a:pos x="946" y="0"/>
                </a:cxn>
                <a:cxn ang="0">
                  <a:pos x="799" y="1"/>
                </a:cxn>
                <a:cxn ang="0">
                  <a:pos x="656" y="6"/>
                </a:cxn>
                <a:cxn ang="0">
                  <a:pos x="519" y="15"/>
                </a:cxn>
                <a:cxn ang="0">
                  <a:pos x="393" y="28"/>
                </a:cxn>
                <a:cxn ang="0">
                  <a:pos x="280" y="44"/>
                </a:cxn>
                <a:cxn ang="0">
                  <a:pos x="184" y="64"/>
                </a:cxn>
                <a:cxn ang="0">
                  <a:pos x="105" y="87"/>
                </a:cxn>
                <a:cxn ang="0">
                  <a:pos x="46" y="110"/>
                </a:cxn>
                <a:cxn ang="0">
                  <a:pos x="13" y="135"/>
                </a:cxn>
                <a:cxn ang="0">
                  <a:pos x="0" y="160"/>
                </a:cxn>
              </a:cxnLst>
              <a:rect l="0" t="0" r="r" b="b"/>
              <a:pathLst>
                <a:path w="1816" h="322">
                  <a:moveTo>
                    <a:pt x="0" y="160"/>
                  </a:moveTo>
                  <a:lnTo>
                    <a:pt x="0" y="160"/>
                  </a:lnTo>
                  <a:lnTo>
                    <a:pt x="3" y="174"/>
                  </a:lnTo>
                  <a:lnTo>
                    <a:pt x="13" y="187"/>
                  </a:lnTo>
                  <a:lnTo>
                    <a:pt x="27" y="199"/>
                  </a:lnTo>
                  <a:lnTo>
                    <a:pt x="46" y="212"/>
                  </a:lnTo>
                  <a:lnTo>
                    <a:pt x="74" y="224"/>
                  </a:lnTo>
                  <a:lnTo>
                    <a:pt x="105" y="236"/>
                  </a:lnTo>
                  <a:lnTo>
                    <a:pt x="141" y="248"/>
                  </a:lnTo>
                  <a:lnTo>
                    <a:pt x="184" y="258"/>
                  </a:lnTo>
                  <a:lnTo>
                    <a:pt x="229" y="268"/>
                  </a:lnTo>
                  <a:lnTo>
                    <a:pt x="280" y="278"/>
                  </a:lnTo>
                  <a:lnTo>
                    <a:pt x="334" y="286"/>
                  </a:lnTo>
                  <a:lnTo>
                    <a:pt x="393" y="294"/>
                  </a:lnTo>
                  <a:lnTo>
                    <a:pt x="454" y="301"/>
                  </a:lnTo>
                  <a:lnTo>
                    <a:pt x="519" y="307"/>
                  </a:lnTo>
                  <a:lnTo>
                    <a:pt x="587" y="313"/>
                  </a:lnTo>
                  <a:lnTo>
                    <a:pt x="656" y="315"/>
                  </a:lnTo>
                  <a:lnTo>
                    <a:pt x="727" y="319"/>
                  </a:lnTo>
                  <a:lnTo>
                    <a:pt x="799" y="321"/>
                  </a:lnTo>
                  <a:lnTo>
                    <a:pt x="1018" y="321"/>
                  </a:lnTo>
                  <a:lnTo>
                    <a:pt x="1089" y="319"/>
                  </a:lnTo>
                  <a:lnTo>
                    <a:pt x="1160" y="315"/>
                  </a:lnTo>
                  <a:lnTo>
                    <a:pt x="1231" y="313"/>
                  </a:lnTo>
                  <a:lnTo>
                    <a:pt x="1299" y="307"/>
                  </a:lnTo>
                  <a:lnTo>
                    <a:pt x="1362" y="301"/>
                  </a:lnTo>
                  <a:lnTo>
                    <a:pt x="1424" y="294"/>
                  </a:lnTo>
                  <a:lnTo>
                    <a:pt x="1483" y="286"/>
                  </a:lnTo>
                  <a:lnTo>
                    <a:pt x="1538" y="278"/>
                  </a:lnTo>
                  <a:lnTo>
                    <a:pt x="1587" y="268"/>
                  </a:lnTo>
                  <a:lnTo>
                    <a:pt x="1634" y="258"/>
                  </a:lnTo>
                  <a:lnTo>
                    <a:pt x="1675" y="248"/>
                  </a:lnTo>
                  <a:lnTo>
                    <a:pt x="1713" y="236"/>
                  </a:lnTo>
                  <a:lnTo>
                    <a:pt x="1743" y="224"/>
                  </a:lnTo>
                  <a:lnTo>
                    <a:pt x="1768" y="212"/>
                  </a:lnTo>
                  <a:lnTo>
                    <a:pt x="1790" y="199"/>
                  </a:lnTo>
                  <a:lnTo>
                    <a:pt x="1805" y="187"/>
                  </a:lnTo>
                  <a:lnTo>
                    <a:pt x="1813" y="174"/>
                  </a:lnTo>
                  <a:lnTo>
                    <a:pt x="1815" y="160"/>
                  </a:lnTo>
                  <a:lnTo>
                    <a:pt x="1813" y="148"/>
                  </a:lnTo>
                  <a:lnTo>
                    <a:pt x="1805" y="135"/>
                  </a:lnTo>
                  <a:lnTo>
                    <a:pt x="1790" y="122"/>
                  </a:lnTo>
                  <a:lnTo>
                    <a:pt x="1768" y="110"/>
                  </a:lnTo>
                  <a:lnTo>
                    <a:pt x="1743" y="98"/>
                  </a:lnTo>
                  <a:lnTo>
                    <a:pt x="1713" y="87"/>
                  </a:lnTo>
                  <a:lnTo>
                    <a:pt x="1675" y="74"/>
                  </a:lnTo>
                  <a:lnTo>
                    <a:pt x="1634" y="64"/>
                  </a:lnTo>
                  <a:lnTo>
                    <a:pt x="1587" y="54"/>
                  </a:lnTo>
                  <a:lnTo>
                    <a:pt x="1538" y="44"/>
                  </a:lnTo>
                  <a:lnTo>
                    <a:pt x="1483" y="36"/>
                  </a:lnTo>
                  <a:lnTo>
                    <a:pt x="1424" y="28"/>
                  </a:lnTo>
                  <a:lnTo>
                    <a:pt x="1362" y="21"/>
                  </a:lnTo>
                  <a:lnTo>
                    <a:pt x="1299" y="15"/>
                  </a:lnTo>
                  <a:lnTo>
                    <a:pt x="1231" y="10"/>
                  </a:lnTo>
                  <a:lnTo>
                    <a:pt x="1160" y="6"/>
                  </a:lnTo>
                  <a:lnTo>
                    <a:pt x="1089" y="3"/>
                  </a:lnTo>
                  <a:lnTo>
                    <a:pt x="1018" y="1"/>
                  </a:lnTo>
                  <a:lnTo>
                    <a:pt x="946" y="0"/>
                  </a:lnTo>
                  <a:lnTo>
                    <a:pt x="872" y="0"/>
                  </a:lnTo>
                  <a:lnTo>
                    <a:pt x="799" y="1"/>
                  </a:lnTo>
                  <a:lnTo>
                    <a:pt x="727" y="3"/>
                  </a:lnTo>
                  <a:lnTo>
                    <a:pt x="656" y="6"/>
                  </a:lnTo>
                  <a:lnTo>
                    <a:pt x="587" y="10"/>
                  </a:lnTo>
                  <a:lnTo>
                    <a:pt x="519" y="15"/>
                  </a:lnTo>
                  <a:lnTo>
                    <a:pt x="454" y="21"/>
                  </a:lnTo>
                  <a:lnTo>
                    <a:pt x="393" y="28"/>
                  </a:lnTo>
                  <a:lnTo>
                    <a:pt x="334" y="36"/>
                  </a:lnTo>
                  <a:lnTo>
                    <a:pt x="280" y="44"/>
                  </a:lnTo>
                  <a:lnTo>
                    <a:pt x="229" y="54"/>
                  </a:lnTo>
                  <a:lnTo>
                    <a:pt x="184" y="64"/>
                  </a:lnTo>
                  <a:lnTo>
                    <a:pt x="141" y="74"/>
                  </a:lnTo>
                  <a:lnTo>
                    <a:pt x="105" y="87"/>
                  </a:lnTo>
                  <a:lnTo>
                    <a:pt x="74" y="98"/>
                  </a:lnTo>
                  <a:lnTo>
                    <a:pt x="46" y="110"/>
                  </a:lnTo>
                  <a:lnTo>
                    <a:pt x="27" y="122"/>
                  </a:lnTo>
                  <a:lnTo>
                    <a:pt x="13" y="135"/>
                  </a:lnTo>
                  <a:lnTo>
                    <a:pt x="3" y="148"/>
                  </a:lnTo>
                  <a:lnTo>
                    <a:pt x="0" y="160"/>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63"/>
            <p:cNvSpPr>
              <a:spLocks/>
            </p:cNvSpPr>
            <p:nvPr/>
          </p:nvSpPr>
          <p:spPr bwMode="auto">
            <a:xfrm>
              <a:off x="12014" y="6797"/>
              <a:ext cx="1816" cy="322"/>
            </a:xfrm>
            <a:custGeom>
              <a:avLst/>
              <a:gdLst/>
              <a:ahLst/>
              <a:cxnLst>
                <a:cxn ang="0">
                  <a:pos x="3" y="148"/>
                </a:cxn>
                <a:cxn ang="0">
                  <a:pos x="27" y="122"/>
                </a:cxn>
                <a:cxn ang="0">
                  <a:pos x="74" y="98"/>
                </a:cxn>
                <a:cxn ang="0">
                  <a:pos x="141" y="74"/>
                </a:cxn>
                <a:cxn ang="0">
                  <a:pos x="229" y="54"/>
                </a:cxn>
                <a:cxn ang="0">
                  <a:pos x="334" y="36"/>
                </a:cxn>
                <a:cxn ang="0">
                  <a:pos x="454" y="21"/>
                </a:cxn>
                <a:cxn ang="0">
                  <a:pos x="587" y="10"/>
                </a:cxn>
                <a:cxn ang="0">
                  <a:pos x="727" y="3"/>
                </a:cxn>
                <a:cxn ang="0">
                  <a:pos x="872" y="0"/>
                </a:cxn>
                <a:cxn ang="0">
                  <a:pos x="1018" y="1"/>
                </a:cxn>
                <a:cxn ang="0">
                  <a:pos x="1160" y="6"/>
                </a:cxn>
                <a:cxn ang="0">
                  <a:pos x="1299" y="15"/>
                </a:cxn>
                <a:cxn ang="0">
                  <a:pos x="1424" y="28"/>
                </a:cxn>
                <a:cxn ang="0">
                  <a:pos x="1538" y="44"/>
                </a:cxn>
                <a:cxn ang="0">
                  <a:pos x="1634" y="64"/>
                </a:cxn>
                <a:cxn ang="0">
                  <a:pos x="1713" y="87"/>
                </a:cxn>
                <a:cxn ang="0">
                  <a:pos x="1768" y="110"/>
                </a:cxn>
                <a:cxn ang="0">
                  <a:pos x="1805" y="135"/>
                </a:cxn>
                <a:cxn ang="0">
                  <a:pos x="1815" y="160"/>
                </a:cxn>
                <a:cxn ang="0">
                  <a:pos x="1805" y="187"/>
                </a:cxn>
                <a:cxn ang="0">
                  <a:pos x="1768" y="212"/>
                </a:cxn>
                <a:cxn ang="0">
                  <a:pos x="1713" y="236"/>
                </a:cxn>
                <a:cxn ang="0">
                  <a:pos x="1634" y="258"/>
                </a:cxn>
                <a:cxn ang="0">
                  <a:pos x="1538" y="278"/>
                </a:cxn>
                <a:cxn ang="0">
                  <a:pos x="1424" y="294"/>
                </a:cxn>
                <a:cxn ang="0">
                  <a:pos x="1299" y="307"/>
                </a:cxn>
                <a:cxn ang="0">
                  <a:pos x="1160" y="315"/>
                </a:cxn>
                <a:cxn ang="0">
                  <a:pos x="1018" y="321"/>
                </a:cxn>
                <a:cxn ang="0">
                  <a:pos x="727" y="319"/>
                </a:cxn>
                <a:cxn ang="0">
                  <a:pos x="587" y="313"/>
                </a:cxn>
                <a:cxn ang="0">
                  <a:pos x="454" y="301"/>
                </a:cxn>
                <a:cxn ang="0">
                  <a:pos x="334" y="286"/>
                </a:cxn>
                <a:cxn ang="0">
                  <a:pos x="229" y="268"/>
                </a:cxn>
                <a:cxn ang="0">
                  <a:pos x="141" y="248"/>
                </a:cxn>
                <a:cxn ang="0">
                  <a:pos x="74" y="224"/>
                </a:cxn>
                <a:cxn ang="0">
                  <a:pos x="27" y="199"/>
                </a:cxn>
                <a:cxn ang="0">
                  <a:pos x="3" y="174"/>
                </a:cxn>
              </a:cxnLst>
              <a:rect l="0" t="0" r="r" b="b"/>
              <a:pathLst>
                <a:path w="1816" h="322">
                  <a:moveTo>
                    <a:pt x="0" y="160"/>
                  </a:moveTo>
                  <a:lnTo>
                    <a:pt x="3" y="148"/>
                  </a:lnTo>
                  <a:lnTo>
                    <a:pt x="13" y="135"/>
                  </a:lnTo>
                  <a:lnTo>
                    <a:pt x="27" y="122"/>
                  </a:lnTo>
                  <a:lnTo>
                    <a:pt x="46" y="110"/>
                  </a:lnTo>
                  <a:lnTo>
                    <a:pt x="74" y="98"/>
                  </a:lnTo>
                  <a:lnTo>
                    <a:pt x="105" y="87"/>
                  </a:lnTo>
                  <a:lnTo>
                    <a:pt x="141" y="74"/>
                  </a:lnTo>
                  <a:lnTo>
                    <a:pt x="184" y="64"/>
                  </a:lnTo>
                  <a:lnTo>
                    <a:pt x="229" y="54"/>
                  </a:lnTo>
                  <a:lnTo>
                    <a:pt x="280" y="44"/>
                  </a:lnTo>
                  <a:lnTo>
                    <a:pt x="334" y="36"/>
                  </a:lnTo>
                  <a:lnTo>
                    <a:pt x="393" y="28"/>
                  </a:lnTo>
                  <a:lnTo>
                    <a:pt x="454" y="21"/>
                  </a:lnTo>
                  <a:lnTo>
                    <a:pt x="519" y="15"/>
                  </a:lnTo>
                  <a:lnTo>
                    <a:pt x="587" y="10"/>
                  </a:lnTo>
                  <a:lnTo>
                    <a:pt x="656" y="6"/>
                  </a:lnTo>
                  <a:lnTo>
                    <a:pt x="727" y="3"/>
                  </a:lnTo>
                  <a:lnTo>
                    <a:pt x="799" y="1"/>
                  </a:lnTo>
                  <a:lnTo>
                    <a:pt x="872" y="0"/>
                  </a:lnTo>
                  <a:lnTo>
                    <a:pt x="946" y="0"/>
                  </a:lnTo>
                  <a:lnTo>
                    <a:pt x="1018" y="1"/>
                  </a:lnTo>
                  <a:lnTo>
                    <a:pt x="1089" y="3"/>
                  </a:lnTo>
                  <a:lnTo>
                    <a:pt x="1160" y="6"/>
                  </a:lnTo>
                  <a:lnTo>
                    <a:pt x="1231" y="10"/>
                  </a:lnTo>
                  <a:lnTo>
                    <a:pt x="1299" y="15"/>
                  </a:lnTo>
                  <a:lnTo>
                    <a:pt x="1362" y="21"/>
                  </a:lnTo>
                  <a:lnTo>
                    <a:pt x="1424" y="28"/>
                  </a:lnTo>
                  <a:lnTo>
                    <a:pt x="1483" y="36"/>
                  </a:lnTo>
                  <a:lnTo>
                    <a:pt x="1538" y="44"/>
                  </a:lnTo>
                  <a:lnTo>
                    <a:pt x="1587" y="54"/>
                  </a:lnTo>
                  <a:lnTo>
                    <a:pt x="1634" y="64"/>
                  </a:lnTo>
                  <a:lnTo>
                    <a:pt x="1675" y="74"/>
                  </a:lnTo>
                  <a:lnTo>
                    <a:pt x="1713" y="87"/>
                  </a:lnTo>
                  <a:lnTo>
                    <a:pt x="1743" y="98"/>
                  </a:lnTo>
                  <a:lnTo>
                    <a:pt x="1768" y="110"/>
                  </a:lnTo>
                  <a:lnTo>
                    <a:pt x="1790" y="122"/>
                  </a:lnTo>
                  <a:lnTo>
                    <a:pt x="1805" y="135"/>
                  </a:lnTo>
                  <a:lnTo>
                    <a:pt x="1813" y="148"/>
                  </a:lnTo>
                  <a:lnTo>
                    <a:pt x="1815" y="160"/>
                  </a:lnTo>
                  <a:lnTo>
                    <a:pt x="1813" y="174"/>
                  </a:lnTo>
                  <a:lnTo>
                    <a:pt x="1805" y="187"/>
                  </a:lnTo>
                  <a:lnTo>
                    <a:pt x="1790" y="199"/>
                  </a:lnTo>
                  <a:lnTo>
                    <a:pt x="1768" y="212"/>
                  </a:lnTo>
                  <a:lnTo>
                    <a:pt x="1743" y="224"/>
                  </a:lnTo>
                  <a:lnTo>
                    <a:pt x="1713" y="236"/>
                  </a:lnTo>
                  <a:lnTo>
                    <a:pt x="1675" y="248"/>
                  </a:lnTo>
                  <a:lnTo>
                    <a:pt x="1634" y="258"/>
                  </a:lnTo>
                  <a:lnTo>
                    <a:pt x="1587" y="268"/>
                  </a:lnTo>
                  <a:lnTo>
                    <a:pt x="1538" y="278"/>
                  </a:lnTo>
                  <a:lnTo>
                    <a:pt x="1483" y="286"/>
                  </a:lnTo>
                  <a:lnTo>
                    <a:pt x="1424" y="294"/>
                  </a:lnTo>
                  <a:lnTo>
                    <a:pt x="1362" y="301"/>
                  </a:lnTo>
                  <a:lnTo>
                    <a:pt x="1299" y="307"/>
                  </a:lnTo>
                  <a:lnTo>
                    <a:pt x="1231" y="313"/>
                  </a:lnTo>
                  <a:lnTo>
                    <a:pt x="1160" y="315"/>
                  </a:lnTo>
                  <a:lnTo>
                    <a:pt x="1089" y="319"/>
                  </a:lnTo>
                  <a:lnTo>
                    <a:pt x="1018" y="321"/>
                  </a:lnTo>
                  <a:lnTo>
                    <a:pt x="799" y="321"/>
                  </a:lnTo>
                  <a:lnTo>
                    <a:pt x="727" y="319"/>
                  </a:lnTo>
                  <a:lnTo>
                    <a:pt x="656" y="315"/>
                  </a:lnTo>
                  <a:lnTo>
                    <a:pt x="587" y="313"/>
                  </a:lnTo>
                  <a:lnTo>
                    <a:pt x="519" y="307"/>
                  </a:lnTo>
                  <a:lnTo>
                    <a:pt x="454" y="301"/>
                  </a:lnTo>
                  <a:lnTo>
                    <a:pt x="393" y="294"/>
                  </a:lnTo>
                  <a:lnTo>
                    <a:pt x="334" y="286"/>
                  </a:lnTo>
                  <a:lnTo>
                    <a:pt x="280" y="278"/>
                  </a:lnTo>
                  <a:lnTo>
                    <a:pt x="229" y="268"/>
                  </a:lnTo>
                  <a:lnTo>
                    <a:pt x="184" y="258"/>
                  </a:lnTo>
                  <a:lnTo>
                    <a:pt x="141" y="248"/>
                  </a:lnTo>
                  <a:lnTo>
                    <a:pt x="105" y="236"/>
                  </a:lnTo>
                  <a:lnTo>
                    <a:pt x="74" y="224"/>
                  </a:lnTo>
                  <a:lnTo>
                    <a:pt x="46" y="212"/>
                  </a:lnTo>
                  <a:lnTo>
                    <a:pt x="27" y="199"/>
                  </a:lnTo>
                  <a:lnTo>
                    <a:pt x="13" y="187"/>
                  </a:lnTo>
                  <a:lnTo>
                    <a:pt x="3" y="174"/>
                  </a:lnTo>
                  <a:lnTo>
                    <a:pt x="0" y="160"/>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Rectangle 64"/>
            <p:cNvSpPr>
              <a:spLocks/>
            </p:cNvSpPr>
            <p:nvPr/>
          </p:nvSpPr>
          <p:spPr bwMode="auto">
            <a:xfrm>
              <a:off x="11854" y="6437"/>
              <a:ext cx="2139" cy="291"/>
            </a:xfrm>
            <a:prstGeom prst="rect">
              <a:avLst/>
            </a:prstGeom>
            <a:no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65"/>
            <p:cNvSpPr>
              <a:spLocks/>
            </p:cNvSpPr>
            <p:nvPr/>
          </p:nvSpPr>
          <p:spPr bwMode="auto">
            <a:xfrm>
              <a:off x="11887" y="5829"/>
              <a:ext cx="2097" cy="560"/>
            </a:xfrm>
            <a:custGeom>
              <a:avLst/>
              <a:gdLst/>
              <a:ahLst/>
              <a:cxnLst>
                <a:cxn ang="0">
                  <a:pos x="0" y="0"/>
                </a:cxn>
                <a:cxn ang="0">
                  <a:pos x="0" y="560"/>
                </a:cxn>
                <a:cxn ang="0">
                  <a:pos x="2097" y="560"/>
                </a:cxn>
                <a:cxn ang="0">
                  <a:pos x="2097" y="187"/>
                </a:cxn>
                <a:cxn ang="0">
                  <a:pos x="0" y="0"/>
                </a:cxn>
              </a:cxnLst>
              <a:rect l="0" t="0" r="r" b="b"/>
              <a:pathLst>
                <a:path w="2097" h="560">
                  <a:moveTo>
                    <a:pt x="0" y="0"/>
                  </a:moveTo>
                  <a:lnTo>
                    <a:pt x="0" y="560"/>
                  </a:lnTo>
                  <a:lnTo>
                    <a:pt x="2097" y="560"/>
                  </a:lnTo>
                  <a:lnTo>
                    <a:pt x="2097" y="187"/>
                  </a:lnTo>
                  <a:lnTo>
                    <a:pt x="0" y="0"/>
                  </a:lnTo>
                  <a:close/>
                </a:path>
              </a:pathLst>
            </a:custGeom>
            <a:solidFill>
              <a:srgbClr val="FEFE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Rectangle 66"/>
            <p:cNvSpPr>
              <a:spLocks/>
            </p:cNvSpPr>
            <p:nvPr/>
          </p:nvSpPr>
          <p:spPr bwMode="auto">
            <a:xfrm>
              <a:off x="11614" y="5887"/>
              <a:ext cx="3020" cy="1947"/>
            </a:xfrm>
            <a:prstGeom prst="rect">
              <a:avLst/>
            </a:prstGeom>
            <a:solidFill>
              <a:srgbClr val="50DB00"/>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9" name="Rectangle 67"/>
            <p:cNvSpPr>
              <a:spLocks/>
            </p:cNvSpPr>
            <p:nvPr/>
          </p:nvSpPr>
          <p:spPr bwMode="auto">
            <a:xfrm>
              <a:off x="11614" y="5887"/>
              <a:ext cx="3020" cy="1947"/>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68"/>
            <p:cNvSpPr>
              <a:spLocks/>
            </p:cNvSpPr>
            <p:nvPr/>
          </p:nvSpPr>
          <p:spPr bwMode="auto">
            <a:xfrm>
              <a:off x="12177" y="7202"/>
              <a:ext cx="1815" cy="325"/>
            </a:xfrm>
            <a:custGeom>
              <a:avLst/>
              <a:gdLst/>
              <a:ahLst/>
              <a:cxnLst>
                <a:cxn ang="0">
                  <a:pos x="0" y="162"/>
                </a:cxn>
                <a:cxn ang="0">
                  <a:pos x="13" y="188"/>
                </a:cxn>
                <a:cxn ang="0">
                  <a:pos x="46" y="214"/>
                </a:cxn>
                <a:cxn ang="0">
                  <a:pos x="105" y="238"/>
                </a:cxn>
                <a:cxn ang="0">
                  <a:pos x="183" y="259"/>
                </a:cxn>
                <a:cxn ang="0">
                  <a:pos x="280" y="279"/>
                </a:cxn>
                <a:cxn ang="0">
                  <a:pos x="393" y="296"/>
                </a:cxn>
                <a:cxn ang="0">
                  <a:pos x="519" y="309"/>
                </a:cxn>
                <a:cxn ang="0">
                  <a:pos x="655" y="317"/>
                </a:cxn>
                <a:cxn ang="0">
                  <a:pos x="799" y="323"/>
                </a:cxn>
                <a:cxn ang="0">
                  <a:pos x="945" y="325"/>
                </a:cxn>
                <a:cxn ang="0">
                  <a:pos x="1089" y="321"/>
                </a:cxn>
                <a:cxn ang="0">
                  <a:pos x="1230" y="315"/>
                </a:cxn>
                <a:cxn ang="0">
                  <a:pos x="1360" y="302"/>
                </a:cxn>
                <a:cxn ang="0">
                  <a:pos x="1482" y="289"/>
                </a:cxn>
                <a:cxn ang="0">
                  <a:pos x="1587" y="271"/>
                </a:cxn>
                <a:cxn ang="0">
                  <a:pos x="1674" y="250"/>
                </a:cxn>
                <a:cxn ang="0">
                  <a:pos x="1742" y="225"/>
                </a:cxn>
                <a:cxn ang="0">
                  <a:pos x="1789" y="200"/>
                </a:cxn>
                <a:cxn ang="0">
                  <a:pos x="1813" y="175"/>
                </a:cxn>
                <a:cxn ang="0">
                  <a:pos x="1813" y="148"/>
                </a:cxn>
                <a:cxn ang="0">
                  <a:pos x="1789" y="123"/>
                </a:cxn>
                <a:cxn ang="0">
                  <a:pos x="1742" y="99"/>
                </a:cxn>
                <a:cxn ang="0">
                  <a:pos x="1674" y="75"/>
                </a:cxn>
                <a:cxn ang="0">
                  <a:pos x="1587" y="55"/>
                </a:cxn>
                <a:cxn ang="0">
                  <a:pos x="1482" y="36"/>
                </a:cxn>
                <a:cxn ang="0">
                  <a:pos x="1360" y="21"/>
                </a:cxn>
                <a:cxn ang="0">
                  <a:pos x="1230" y="10"/>
                </a:cxn>
                <a:cxn ang="0">
                  <a:pos x="1089" y="3"/>
                </a:cxn>
                <a:cxn ang="0">
                  <a:pos x="945" y="0"/>
                </a:cxn>
                <a:cxn ang="0">
                  <a:pos x="799" y="1"/>
                </a:cxn>
                <a:cxn ang="0">
                  <a:pos x="655" y="6"/>
                </a:cxn>
                <a:cxn ang="0">
                  <a:pos x="519" y="15"/>
                </a:cxn>
                <a:cxn ang="0">
                  <a:pos x="393" y="28"/>
                </a:cxn>
                <a:cxn ang="0">
                  <a:pos x="280" y="44"/>
                </a:cxn>
                <a:cxn ang="0">
                  <a:pos x="183" y="64"/>
                </a:cxn>
                <a:cxn ang="0">
                  <a:pos x="105" y="87"/>
                </a:cxn>
                <a:cxn ang="0">
                  <a:pos x="46" y="111"/>
                </a:cxn>
                <a:cxn ang="0">
                  <a:pos x="13" y="136"/>
                </a:cxn>
                <a:cxn ang="0">
                  <a:pos x="0" y="162"/>
                </a:cxn>
              </a:cxnLst>
              <a:rect l="0" t="0" r="r" b="b"/>
              <a:pathLst>
                <a:path w="1815" h="325">
                  <a:moveTo>
                    <a:pt x="0" y="162"/>
                  </a:moveTo>
                  <a:lnTo>
                    <a:pt x="0" y="162"/>
                  </a:lnTo>
                  <a:lnTo>
                    <a:pt x="3" y="175"/>
                  </a:lnTo>
                  <a:lnTo>
                    <a:pt x="13" y="188"/>
                  </a:lnTo>
                  <a:lnTo>
                    <a:pt x="27" y="200"/>
                  </a:lnTo>
                  <a:lnTo>
                    <a:pt x="46" y="214"/>
                  </a:lnTo>
                  <a:lnTo>
                    <a:pt x="73" y="225"/>
                  </a:lnTo>
                  <a:lnTo>
                    <a:pt x="105" y="238"/>
                  </a:lnTo>
                  <a:lnTo>
                    <a:pt x="141" y="250"/>
                  </a:lnTo>
                  <a:lnTo>
                    <a:pt x="183" y="259"/>
                  </a:lnTo>
                  <a:lnTo>
                    <a:pt x="227" y="271"/>
                  </a:lnTo>
                  <a:lnTo>
                    <a:pt x="280" y="279"/>
                  </a:lnTo>
                  <a:lnTo>
                    <a:pt x="334" y="289"/>
                  </a:lnTo>
                  <a:lnTo>
                    <a:pt x="393" y="296"/>
                  </a:lnTo>
                  <a:lnTo>
                    <a:pt x="453" y="302"/>
                  </a:lnTo>
                  <a:lnTo>
                    <a:pt x="519" y="309"/>
                  </a:lnTo>
                  <a:lnTo>
                    <a:pt x="587" y="315"/>
                  </a:lnTo>
                  <a:lnTo>
                    <a:pt x="655" y="317"/>
                  </a:lnTo>
                  <a:lnTo>
                    <a:pt x="727" y="321"/>
                  </a:lnTo>
                  <a:lnTo>
                    <a:pt x="799" y="323"/>
                  </a:lnTo>
                  <a:lnTo>
                    <a:pt x="871" y="325"/>
                  </a:lnTo>
                  <a:lnTo>
                    <a:pt x="945" y="325"/>
                  </a:lnTo>
                  <a:lnTo>
                    <a:pt x="1017" y="323"/>
                  </a:lnTo>
                  <a:lnTo>
                    <a:pt x="1089" y="321"/>
                  </a:lnTo>
                  <a:lnTo>
                    <a:pt x="1160" y="317"/>
                  </a:lnTo>
                  <a:lnTo>
                    <a:pt x="1230" y="315"/>
                  </a:lnTo>
                  <a:lnTo>
                    <a:pt x="1298" y="309"/>
                  </a:lnTo>
                  <a:lnTo>
                    <a:pt x="1360" y="302"/>
                  </a:lnTo>
                  <a:lnTo>
                    <a:pt x="1424" y="296"/>
                  </a:lnTo>
                  <a:lnTo>
                    <a:pt x="1482" y="289"/>
                  </a:lnTo>
                  <a:lnTo>
                    <a:pt x="1537" y="279"/>
                  </a:lnTo>
                  <a:lnTo>
                    <a:pt x="1587" y="271"/>
                  </a:lnTo>
                  <a:lnTo>
                    <a:pt x="1634" y="259"/>
                  </a:lnTo>
                  <a:lnTo>
                    <a:pt x="1674" y="250"/>
                  </a:lnTo>
                  <a:lnTo>
                    <a:pt x="1712" y="238"/>
                  </a:lnTo>
                  <a:lnTo>
                    <a:pt x="1742" y="225"/>
                  </a:lnTo>
                  <a:lnTo>
                    <a:pt x="1767" y="214"/>
                  </a:lnTo>
                  <a:lnTo>
                    <a:pt x="1789" y="200"/>
                  </a:lnTo>
                  <a:lnTo>
                    <a:pt x="1804" y="188"/>
                  </a:lnTo>
                  <a:lnTo>
                    <a:pt x="1813" y="175"/>
                  </a:lnTo>
                  <a:lnTo>
                    <a:pt x="1814" y="162"/>
                  </a:lnTo>
                  <a:lnTo>
                    <a:pt x="1813" y="148"/>
                  </a:lnTo>
                  <a:lnTo>
                    <a:pt x="1804" y="136"/>
                  </a:lnTo>
                  <a:lnTo>
                    <a:pt x="1789" y="123"/>
                  </a:lnTo>
                  <a:lnTo>
                    <a:pt x="1767" y="111"/>
                  </a:lnTo>
                  <a:lnTo>
                    <a:pt x="1742" y="99"/>
                  </a:lnTo>
                  <a:lnTo>
                    <a:pt x="1712" y="87"/>
                  </a:lnTo>
                  <a:lnTo>
                    <a:pt x="1674" y="75"/>
                  </a:lnTo>
                  <a:lnTo>
                    <a:pt x="1634" y="64"/>
                  </a:lnTo>
                  <a:lnTo>
                    <a:pt x="1587" y="55"/>
                  </a:lnTo>
                  <a:lnTo>
                    <a:pt x="1537" y="44"/>
                  </a:lnTo>
                  <a:lnTo>
                    <a:pt x="1482" y="36"/>
                  </a:lnTo>
                  <a:lnTo>
                    <a:pt x="1424" y="28"/>
                  </a:lnTo>
                  <a:lnTo>
                    <a:pt x="1360" y="21"/>
                  </a:lnTo>
                  <a:lnTo>
                    <a:pt x="1298" y="15"/>
                  </a:lnTo>
                  <a:lnTo>
                    <a:pt x="1230" y="10"/>
                  </a:lnTo>
                  <a:lnTo>
                    <a:pt x="1160" y="6"/>
                  </a:lnTo>
                  <a:lnTo>
                    <a:pt x="1089" y="3"/>
                  </a:lnTo>
                  <a:lnTo>
                    <a:pt x="1017" y="1"/>
                  </a:lnTo>
                  <a:lnTo>
                    <a:pt x="945" y="0"/>
                  </a:lnTo>
                  <a:lnTo>
                    <a:pt x="871" y="0"/>
                  </a:lnTo>
                  <a:lnTo>
                    <a:pt x="799" y="1"/>
                  </a:lnTo>
                  <a:lnTo>
                    <a:pt x="727" y="3"/>
                  </a:lnTo>
                  <a:lnTo>
                    <a:pt x="655" y="6"/>
                  </a:lnTo>
                  <a:lnTo>
                    <a:pt x="587" y="10"/>
                  </a:lnTo>
                  <a:lnTo>
                    <a:pt x="519" y="15"/>
                  </a:lnTo>
                  <a:lnTo>
                    <a:pt x="453" y="21"/>
                  </a:lnTo>
                  <a:lnTo>
                    <a:pt x="393" y="28"/>
                  </a:lnTo>
                  <a:lnTo>
                    <a:pt x="334" y="36"/>
                  </a:lnTo>
                  <a:lnTo>
                    <a:pt x="280" y="44"/>
                  </a:lnTo>
                  <a:lnTo>
                    <a:pt x="227" y="55"/>
                  </a:lnTo>
                  <a:lnTo>
                    <a:pt x="183" y="64"/>
                  </a:lnTo>
                  <a:lnTo>
                    <a:pt x="141" y="75"/>
                  </a:lnTo>
                  <a:lnTo>
                    <a:pt x="105" y="87"/>
                  </a:lnTo>
                  <a:lnTo>
                    <a:pt x="73" y="99"/>
                  </a:lnTo>
                  <a:lnTo>
                    <a:pt x="46" y="111"/>
                  </a:lnTo>
                  <a:lnTo>
                    <a:pt x="27" y="123"/>
                  </a:lnTo>
                  <a:lnTo>
                    <a:pt x="13" y="136"/>
                  </a:lnTo>
                  <a:lnTo>
                    <a:pt x="3" y="148"/>
                  </a:lnTo>
                  <a:lnTo>
                    <a:pt x="0" y="162"/>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69"/>
            <p:cNvSpPr>
              <a:spLocks/>
            </p:cNvSpPr>
            <p:nvPr/>
          </p:nvSpPr>
          <p:spPr bwMode="auto">
            <a:xfrm>
              <a:off x="12177" y="7202"/>
              <a:ext cx="1815" cy="325"/>
            </a:xfrm>
            <a:custGeom>
              <a:avLst/>
              <a:gdLst/>
              <a:ahLst/>
              <a:cxnLst>
                <a:cxn ang="0">
                  <a:pos x="3" y="148"/>
                </a:cxn>
                <a:cxn ang="0">
                  <a:pos x="27" y="123"/>
                </a:cxn>
                <a:cxn ang="0">
                  <a:pos x="73" y="99"/>
                </a:cxn>
                <a:cxn ang="0">
                  <a:pos x="141" y="75"/>
                </a:cxn>
                <a:cxn ang="0">
                  <a:pos x="227" y="55"/>
                </a:cxn>
                <a:cxn ang="0">
                  <a:pos x="334" y="36"/>
                </a:cxn>
                <a:cxn ang="0">
                  <a:pos x="453" y="21"/>
                </a:cxn>
                <a:cxn ang="0">
                  <a:pos x="587" y="10"/>
                </a:cxn>
                <a:cxn ang="0">
                  <a:pos x="727" y="3"/>
                </a:cxn>
                <a:cxn ang="0">
                  <a:pos x="871" y="0"/>
                </a:cxn>
                <a:cxn ang="0">
                  <a:pos x="1017" y="1"/>
                </a:cxn>
                <a:cxn ang="0">
                  <a:pos x="1160" y="6"/>
                </a:cxn>
                <a:cxn ang="0">
                  <a:pos x="1298" y="15"/>
                </a:cxn>
                <a:cxn ang="0">
                  <a:pos x="1424" y="28"/>
                </a:cxn>
                <a:cxn ang="0">
                  <a:pos x="1537" y="44"/>
                </a:cxn>
                <a:cxn ang="0">
                  <a:pos x="1634" y="64"/>
                </a:cxn>
                <a:cxn ang="0">
                  <a:pos x="1712" y="87"/>
                </a:cxn>
                <a:cxn ang="0">
                  <a:pos x="1767" y="111"/>
                </a:cxn>
                <a:cxn ang="0">
                  <a:pos x="1804" y="136"/>
                </a:cxn>
                <a:cxn ang="0">
                  <a:pos x="1814" y="162"/>
                </a:cxn>
                <a:cxn ang="0">
                  <a:pos x="1804" y="188"/>
                </a:cxn>
                <a:cxn ang="0">
                  <a:pos x="1767" y="214"/>
                </a:cxn>
                <a:cxn ang="0">
                  <a:pos x="1712" y="238"/>
                </a:cxn>
                <a:cxn ang="0">
                  <a:pos x="1634" y="259"/>
                </a:cxn>
                <a:cxn ang="0">
                  <a:pos x="1537" y="279"/>
                </a:cxn>
                <a:cxn ang="0">
                  <a:pos x="1424" y="296"/>
                </a:cxn>
                <a:cxn ang="0">
                  <a:pos x="1298" y="309"/>
                </a:cxn>
                <a:cxn ang="0">
                  <a:pos x="1160" y="317"/>
                </a:cxn>
                <a:cxn ang="0">
                  <a:pos x="1017" y="323"/>
                </a:cxn>
                <a:cxn ang="0">
                  <a:pos x="871" y="325"/>
                </a:cxn>
                <a:cxn ang="0">
                  <a:pos x="727" y="321"/>
                </a:cxn>
                <a:cxn ang="0">
                  <a:pos x="587" y="315"/>
                </a:cxn>
                <a:cxn ang="0">
                  <a:pos x="453" y="302"/>
                </a:cxn>
                <a:cxn ang="0">
                  <a:pos x="334" y="289"/>
                </a:cxn>
                <a:cxn ang="0">
                  <a:pos x="227" y="271"/>
                </a:cxn>
                <a:cxn ang="0">
                  <a:pos x="141" y="250"/>
                </a:cxn>
                <a:cxn ang="0">
                  <a:pos x="73" y="225"/>
                </a:cxn>
                <a:cxn ang="0">
                  <a:pos x="27" y="200"/>
                </a:cxn>
                <a:cxn ang="0">
                  <a:pos x="3" y="175"/>
                </a:cxn>
              </a:cxnLst>
              <a:rect l="0" t="0" r="r" b="b"/>
              <a:pathLst>
                <a:path w="1815" h="325">
                  <a:moveTo>
                    <a:pt x="0" y="162"/>
                  </a:moveTo>
                  <a:lnTo>
                    <a:pt x="3" y="148"/>
                  </a:lnTo>
                  <a:lnTo>
                    <a:pt x="13" y="136"/>
                  </a:lnTo>
                  <a:lnTo>
                    <a:pt x="27" y="123"/>
                  </a:lnTo>
                  <a:lnTo>
                    <a:pt x="46" y="111"/>
                  </a:lnTo>
                  <a:lnTo>
                    <a:pt x="73" y="99"/>
                  </a:lnTo>
                  <a:lnTo>
                    <a:pt x="105" y="87"/>
                  </a:lnTo>
                  <a:lnTo>
                    <a:pt x="141" y="75"/>
                  </a:lnTo>
                  <a:lnTo>
                    <a:pt x="183" y="64"/>
                  </a:lnTo>
                  <a:lnTo>
                    <a:pt x="227" y="55"/>
                  </a:lnTo>
                  <a:lnTo>
                    <a:pt x="280" y="44"/>
                  </a:lnTo>
                  <a:lnTo>
                    <a:pt x="334" y="36"/>
                  </a:lnTo>
                  <a:lnTo>
                    <a:pt x="393" y="28"/>
                  </a:lnTo>
                  <a:lnTo>
                    <a:pt x="453" y="21"/>
                  </a:lnTo>
                  <a:lnTo>
                    <a:pt x="519" y="15"/>
                  </a:lnTo>
                  <a:lnTo>
                    <a:pt x="587" y="10"/>
                  </a:lnTo>
                  <a:lnTo>
                    <a:pt x="655" y="6"/>
                  </a:lnTo>
                  <a:lnTo>
                    <a:pt x="727" y="3"/>
                  </a:lnTo>
                  <a:lnTo>
                    <a:pt x="799" y="1"/>
                  </a:lnTo>
                  <a:lnTo>
                    <a:pt x="871" y="0"/>
                  </a:lnTo>
                  <a:lnTo>
                    <a:pt x="945" y="0"/>
                  </a:lnTo>
                  <a:lnTo>
                    <a:pt x="1017" y="1"/>
                  </a:lnTo>
                  <a:lnTo>
                    <a:pt x="1089" y="3"/>
                  </a:lnTo>
                  <a:lnTo>
                    <a:pt x="1160" y="6"/>
                  </a:lnTo>
                  <a:lnTo>
                    <a:pt x="1230" y="10"/>
                  </a:lnTo>
                  <a:lnTo>
                    <a:pt x="1298" y="15"/>
                  </a:lnTo>
                  <a:lnTo>
                    <a:pt x="1360" y="21"/>
                  </a:lnTo>
                  <a:lnTo>
                    <a:pt x="1424" y="28"/>
                  </a:lnTo>
                  <a:lnTo>
                    <a:pt x="1482" y="36"/>
                  </a:lnTo>
                  <a:lnTo>
                    <a:pt x="1537" y="44"/>
                  </a:lnTo>
                  <a:lnTo>
                    <a:pt x="1587" y="55"/>
                  </a:lnTo>
                  <a:lnTo>
                    <a:pt x="1634" y="64"/>
                  </a:lnTo>
                  <a:lnTo>
                    <a:pt x="1674" y="75"/>
                  </a:lnTo>
                  <a:lnTo>
                    <a:pt x="1712" y="87"/>
                  </a:lnTo>
                  <a:lnTo>
                    <a:pt x="1742" y="99"/>
                  </a:lnTo>
                  <a:lnTo>
                    <a:pt x="1767" y="111"/>
                  </a:lnTo>
                  <a:lnTo>
                    <a:pt x="1789" y="123"/>
                  </a:lnTo>
                  <a:lnTo>
                    <a:pt x="1804" y="136"/>
                  </a:lnTo>
                  <a:lnTo>
                    <a:pt x="1813" y="148"/>
                  </a:lnTo>
                  <a:lnTo>
                    <a:pt x="1814" y="162"/>
                  </a:lnTo>
                  <a:lnTo>
                    <a:pt x="1813" y="175"/>
                  </a:lnTo>
                  <a:lnTo>
                    <a:pt x="1804" y="188"/>
                  </a:lnTo>
                  <a:lnTo>
                    <a:pt x="1789" y="200"/>
                  </a:lnTo>
                  <a:lnTo>
                    <a:pt x="1767" y="214"/>
                  </a:lnTo>
                  <a:lnTo>
                    <a:pt x="1742" y="225"/>
                  </a:lnTo>
                  <a:lnTo>
                    <a:pt x="1712" y="238"/>
                  </a:lnTo>
                  <a:lnTo>
                    <a:pt x="1674" y="250"/>
                  </a:lnTo>
                  <a:lnTo>
                    <a:pt x="1634" y="259"/>
                  </a:lnTo>
                  <a:lnTo>
                    <a:pt x="1587" y="271"/>
                  </a:lnTo>
                  <a:lnTo>
                    <a:pt x="1537" y="279"/>
                  </a:lnTo>
                  <a:lnTo>
                    <a:pt x="1482" y="289"/>
                  </a:lnTo>
                  <a:lnTo>
                    <a:pt x="1424" y="296"/>
                  </a:lnTo>
                  <a:lnTo>
                    <a:pt x="1360" y="302"/>
                  </a:lnTo>
                  <a:lnTo>
                    <a:pt x="1298" y="309"/>
                  </a:lnTo>
                  <a:lnTo>
                    <a:pt x="1230" y="315"/>
                  </a:lnTo>
                  <a:lnTo>
                    <a:pt x="1160" y="317"/>
                  </a:lnTo>
                  <a:lnTo>
                    <a:pt x="1089" y="321"/>
                  </a:lnTo>
                  <a:lnTo>
                    <a:pt x="1017" y="323"/>
                  </a:lnTo>
                  <a:lnTo>
                    <a:pt x="945" y="325"/>
                  </a:lnTo>
                  <a:lnTo>
                    <a:pt x="871" y="325"/>
                  </a:lnTo>
                  <a:lnTo>
                    <a:pt x="799" y="323"/>
                  </a:lnTo>
                  <a:lnTo>
                    <a:pt x="727" y="321"/>
                  </a:lnTo>
                  <a:lnTo>
                    <a:pt x="655" y="317"/>
                  </a:lnTo>
                  <a:lnTo>
                    <a:pt x="587" y="315"/>
                  </a:lnTo>
                  <a:lnTo>
                    <a:pt x="519" y="309"/>
                  </a:lnTo>
                  <a:lnTo>
                    <a:pt x="453" y="302"/>
                  </a:lnTo>
                  <a:lnTo>
                    <a:pt x="393" y="296"/>
                  </a:lnTo>
                  <a:lnTo>
                    <a:pt x="334" y="289"/>
                  </a:lnTo>
                  <a:lnTo>
                    <a:pt x="280" y="279"/>
                  </a:lnTo>
                  <a:lnTo>
                    <a:pt x="227" y="271"/>
                  </a:lnTo>
                  <a:lnTo>
                    <a:pt x="183" y="259"/>
                  </a:lnTo>
                  <a:lnTo>
                    <a:pt x="141" y="250"/>
                  </a:lnTo>
                  <a:lnTo>
                    <a:pt x="105" y="238"/>
                  </a:lnTo>
                  <a:lnTo>
                    <a:pt x="73" y="225"/>
                  </a:lnTo>
                  <a:lnTo>
                    <a:pt x="46" y="214"/>
                  </a:lnTo>
                  <a:lnTo>
                    <a:pt x="27" y="200"/>
                  </a:lnTo>
                  <a:lnTo>
                    <a:pt x="13" y="188"/>
                  </a:lnTo>
                  <a:lnTo>
                    <a:pt x="3" y="175"/>
                  </a:lnTo>
                  <a:lnTo>
                    <a:pt x="0" y="162"/>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70"/>
            <p:cNvSpPr>
              <a:spLocks/>
            </p:cNvSpPr>
            <p:nvPr/>
          </p:nvSpPr>
          <p:spPr bwMode="auto">
            <a:xfrm>
              <a:off x="12177" y="7121"/>
              <a:ext cx="1815" cy="323"/>
            </a:xfrm>
            <a:custGeom>
              <a:avLst/>
              <a:gdLst/>
              <a:ahLst/>
              <a:cxnLst>
                <a:cxn ang="0">
                  <a:pos x="0" y="160"/>
                </a:cxn>
                <a:cxn ang="0">
                  <a:pos x="13" y="187"/>
                </a:cxn>
                <a:cxn ang="0">
                  <a:pos x="46" y="213"/>
                </a:cxn>
                <a:cxn ang="0">
                  <a:pos x="105" y="236"/>
                </a:cxn>
                <a:cxn ang="0">
                  <a:pos x="183" y="259"/>
                </a:cxn>
                <a:cxn ang="0">
                  <a:pos x="280" y="279"/>
                </a:cxn>
                <a:cxn ang="0">
                  <a:pos x="393" y="295"/>
                </a:cxn>
                <a:cxn ang="0">
                  <a:pos x="519" y="308"/>
                </a:cxn>
                <a:cxn ang="0">
                  <a:pos x="655" y="315"/>
                </a:cxn>
                <a:cxn ang="0">
                  <a:pos x="799" y="322"/>
                </a:cxn>
                <a:cxn ang="0">
                  <a:pos x="1089" y="320"/>
                </a:cxn>
                <a:cxn ang="0">
                  <a:pos x="1230" y="313"/>
                </a:cxn>
                <a:cxn ang="0">
                  <a:pos x="1360" y="302"/>
                </a:cxn>
                <a:cxn ang="0">
                  <a:pos x="1482" y="287"/>
                </a:cxn>
                <a:cxn ang="0">
                  <a:pos x="1587" y="268"/>
                </a:cxn>
                <a:cxn ang="0">
                  <a:pos x="1674" y="248"/>
                </a:cxn>
                <a:cxn ang="0">
                  <a:pos x="1742" y="224"/>
                </a:cxn>
                <a:cxn ang="0">
                  <a:pos x="1789" y="200"/>
                </a:cxn>
                <a:cxn ang="0">
                  <a:pos x="1813" y="175"/>
                </a:cxn>
                <a:cxn ang="0">
                  <a:pos x="1813" y="148"/>
                </a:cxn>
                <a:cxn ang="0">
                  <a:pos x="1789" y="122"/>
                </a:cxn>
                <a:cxn ang="0">
                  <a:pos x="1742" y="99"/>
                </a:cxn>
                <a:cxn ang="0">
                  <a:pos x="1674" y="75"/>
                </a:cxn>
                <a:cxn ang="0">
                  <a:pos x="1587" y="55"/>
                </a:cxn>
                <a:cxn ang="0">
                  <a:pos x="1482" y="37"/>
                </a:cxn>
                <a:cxn ang="0">
                  <a:pos x="1360" y="21"/>
                </a:cxn>
                <a:cxn ang="0">
                  <a:pos x="1230" y="10"/>
                </a:cxn>
                <a:cxn ang="0">
                  <a:pos x="1089" y="3"/>
                </a:cxn>
                <a:cxn ang="0">
                  <a:pos x="945" y="0"/>
                </a:cxn>
                <a:cxn ang="0">
                  <a:pos x="799" y="1"/>
                </a:cxn>
                <a:cxn ang="0">
                  <a:pos x="587" y="10"/>
                </a:cxn>
                <a:cxn ang="0">
                  <a:pos x="453" y="21"/>
                </a:cxn>
                <a:cxn ang="0">
                  <a:pos x="334" y="37"/>
                </a:cxn>
                <a:cxn ang="0">
                  <a:pos x="227" y="55"/>
                </a:cxn>
                <a:cxn ang="0">
                  <a:pos x="141" y="75"/>
                </a:cxn>
                <a:cxn ang="0">
                  <a:pos x="73" y="99"/>
                </a:cxn>
                <a:cxn ang="0">
                  <a:pos x="27" y="122"/>
                </a:cxn>
                <a:cxn ang="0">
                  <a:pos x="3" y="148"/>
                </a:cxn>
              </a:cxnLst>
              <a:rect l="0" t="0" r="r" b="b"/>
              <a:pathLst>
                <a:path w="1815" h="323">
                  <a:moveTo>
                    <a:pt x="0" y="160"/>
                  </a:moveTo>
                  <a:lnTo>
                    <a:pt x="0" y="160"/>
                  </a:lnTo>
                  <a:lnTo>
                    <a:pt x="3" y="175"/>
                  </a:lnTo>
                  <a:lnTo>
                    <a:pt x="13" y="187"/>
                  </a:lnTo>
                  <a:lnTo>
                    <a:pt x="27" y="200"/>
                  </a:lnTo>
                  <a:lnTo>
                    <a:pt x="46" y="213"/>
                  </a:lnTo>
                  <a:lnTo>
                    <a:pt x="73" y="224"/>
                  </a:lnTo>
                  <a:lnTo>
                    <a:pt x="105" y="236"/>
                  </a:lnTo>
                  <a:lnTo>
                    <a:pt x="141" y="248"/>
                  </a:lnTo>
                  <a:lnTo>
                    <a:pt x="183" y="259"/>
                  </a:lnTo>
                  <a:lnTo>
                    <a:pt x="227" y="268"/>
                  </a:lnTo>
                  <a:lnTo>
                    <a:pt x="280" y="279"/>
                  </a:lnTo>
                  <a:lnTo>
                    <a:pt x="334" y="287"/>
                  </a:lnTo>
                  <a:lnTo>
                    <a:pt x="393" y="295"/>
                  </a:lnTo>
                  <a:lnTo>
                    <a:pt x="453" y="302"/>
                  </a:lnTo>
                  <a:lnTo>
                    <a:pt x="519" y="308"/>
                  </a:lnTo>
                  <a:lnTo>
                    <a:pt x="587" y="313"/>
                  </a:lnTo>
                  <a:lnTo>
                    <a:pt x="655" y="315"/>
                  </a:lnTo>
                  <a:lnTo>
                    <a:pt x="727" y="320"/>
                  </a:lnTo>
                  <a:lnTo>
                    <a:pt x="799" y="322"/>
                  </a:lnTo>
                  <a:lnTo>
                    <a:pt x="1017" y="322"/>
                  </a:lnTo>
                  <a:lnTo>
                    <a:pt x="1089" y="320"/>
                  </a:lnTo>
                  <a:lnTo>
                    <a:pt x="1160" y="315"/>
                  </a:lnTo>
                  <a:lnTo>
                    <a:pt x="1230" y="313"/>
                  </a:lnTo>
                  <a:lnTo>
                    <a:pt x="1298" y="308"/>
                  </a:lnTo>
                  <a:lnTo>
                    <a:pt x="1360" y="302"/>
                  </a:lnTo>
                  <a:lnTo>
                    <a:pt x="1424" y="295"/>
                  </a:lnTo>
                  <a:lnTo>
                    <a:pt x="1482" y="287"/>
                  </a:lnTo>
                  <a:lnTo>
                    <a:pt x="1537" y="279"/>
                  </a:lnTo>
                  <a:lnTo>
                    <a:pt x="1587" y="268"/>
                  </a:lnTo>
                  <a:lnTo>
                    <a:pt x="1634" y="259"/>
                  </a:lnTo>
                  <a:lnTo>
                    <a:pt x="1674" y="248"/>
                  </a:lnTo>
                  <a:lnTo>
                    <a:pt x="1712" y="236"/>
                  </a:lnTo>
                  <a:lnTo>
                    <a:pt x="1742" y="224"/>
                  </a:lnTo>
                  <a:lnTo>
                    <a:pt x="1767" y="213"/>
                  </a:lnTo>
                  <a:lnTo>
                    <a:pt x="1789" y="200"/>
                  </a:lnTo>
                  <a:lnTo>
                    <a:pt x="1804" y="187"/>
                  </a:lnTo>
                  <a:lnTo>
                    <a:pt x="1813" y="175"/>
                  </a:lnTo>
                  <a:lnTo>
                    <a:pt x="1814" y="160"/>
                  </a:lnTo>
                  <a:lnTo>
                    <a:pt x="1813" y="148"/>
                  </a:lnTo>
                  <a:lnTo>
                    <a:pt x="1804" y="135"/>
                  </a:lnTo>
                  <a:lnTo>
                    <a:pt x="1789" y="122"/>
                  </a:lnTo>
                  <a:lnTo>
                    <a:pt x="1767" y="111"/>
                  </a:lnTo>
                  <a:lnTo>
                    <a:pt x="1742" y="99"/>
                  </a:lnTo>
                  <a:lnTo>
                    <a:pt x="1712" y="87"/>
                  </a:lnTo>
                  <a:lnTo>
                    <a:pt x="1674" y="75"/>
                  </a:lnTo>
                  <a:lnTo>
                    <a:pt x="1634" y="64"/>
                  </a:lnTo>
                  <a:lnTo>
                    <a:pt x="1587" y="55"/>
                  </a:lnTo>
                  <a:lnTo>
                    <a:pt x="1537" y="45"/>
                  </a:lnTo>
                  <a:lnTo>
                    <a:pt x="1482" y="37"/>
                  </a:lnTo>
                  <a:lnTo>
                    <a:pt x="1424" y="28"/>
                  </a:lnTo>
                  <a:lnTo>
                    <a:pt x="1360" y="21"/>
                  </a:lnTo>
                  <a:lnTo>
                    <a:pt x="1298" y="16"/>
                  </a:lnTo>
                  <a:lnTo>
                    <a:pt x="1230" y="10"/>
                  </a:lnTo>
                  <a:lnTo>
                    <a:pt x="1160" y="5"/>
                  </a:lnTo>
                  <a:lnTo>
                    <a:pt x="1089" y="3"/>
                  </a:lnTo>
                  <a:lnTo>
                    <a:pt x="1017" y="1"/>
                  </a:lnTo>
                  <a:lnTo>
                    <a:pt x="945" y="0"/>
                  </a:lnTo>
                  <a:lnTo>
                    <a:pt x="871" y="0"/>
                  </a:lnTo>
                  <a:lnTo>
                    <a:pt x="799" y="1"/>
                  </a:lnTo>
                  <a:lnTo>
                    <a:pt x="655" y="5"/>
                  </a:lnTo>
                  <a:lnTo>
                    <a:pt x="587" y="10"/>
                  </a:lnTo>
                  <a:lnTo>
                    <a:pt x="519" y="16"/>
                  </a:lnTo>
                  <a:lnTo>
                    <a:pt x="453" y="21"/>
                  </a:lnTo>
                  <a:lnTo>
                    <a:pt x="393" y="28"/>
                  </a:lnTo>
                  <a:lnTo>
                    <a:pt x="334" y="37"/>
                  </a:lnTo>
                  <a:lnTo>
                    <a:pt x="280" y="45"/>
                  </a:lnTo>
                  <a:lnTo>
                    <a:pt x="227" y="55"/>
                  </a:lnTo>
                  <a:lnTo>
                    <a:pt x="183" y="64"/>
                  </a:lnTo>
                  <a:lnTo>
                    <a:pt x="141" y="75"/>
                  </a:lnTo>
                  <a:lnTo>
                    <a:pt x="105" y="87"/>
                  </a:lnTo>
                  <a:lnTo>
                    <a:pt x="73" y="99"/>
                  </a:lnTo>
                  <a:lnTo>
                    <a:pt x="46" y="111"/>
                  </a:lnTo>
                  <a:lnTo>
                    <a:pt x="27" y="122"/>
                  </a:lnTo>
                  <a:lnTo>
                    <a:pt x="13" y="135"/>
                  </a:lnTo>
                  <a:lnTo>
                    <a:pt x="3" y="148"/>
                  </a:lnTo>
                  <a:lnTo>
                    <a:pt x="0" y="160"/>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71"/>
            <p:cNvSpPr>
              <a:spLocks/>
            </p:cNvSpPr>
            <p:nvPr/>
          </p:nvSpPr>
          <p:spPr bwMode="auto">
            <a:xfrm>
              <a:off x="12177" y="7121"/>
              <a:ext cx="1815" cy="323"/>
            </a:xfrm>
            <a:custGeom>
              <a:avLst/>
              <a:gdLst/>
              <a:ahLst/>
              <a:cxnLst>
                <a:cxn ang="0">
                  <a:pos x="3" y="148"/>
                </a:cxn>
                <a:cxn ang="0">
                  <a:pos x="27" y="122"/>
                </a:cxn>
                <a:cxn ang="0">
                  <a:pos x="73" y="99"/>
                </a:cxn>
                <a:cxn ang="0">
                  <a:pos x="141" y="75"/>
                </a:cxn>
                <a:cxn ang="0">
                  <a:pos x="227" y="55"/>
                </a:cxn>
                <a:cxn ang="0">
                  <a:pos x="334" y="37"/>
                </a:cxn>
                <a:cxn ang="0">
                  <a:pos x="453" y="21"/>
                </a:cxn>
                <a:cxn ang="0">
                  <a:pos x="587" y="10"/>
                </a:cxn>
                <a:cxn ang="0">
                  <a:pos x="799" y="1"/>
                </a:cxn>
                <a:cxn ang="0">
                  <a:pos x="945" y="0"/>
                </a:cxn>
                <a:cxn ang="0">
                  <a:pos x="1089" y="3"/>
                </a:cxn>
                <a:cxn ang="0">
                  <a:pos x="1230" y="10"/>
                </a:cxn>
                <a:cxn ang="0">
                  <a:pos x="1360" y="21"/>
                </a:cxn>
                <a:cxn ang="0">
                  <a:pos x="1482" y="37"/>
                </a:cxn>
                <a:cxn ang="0">
                  <a:pos x="1587" y="55"/>
                </a:cxn>
                <a:cxn ang="0">
                  <a:pos x="1674" y="75"/>
                </a:cxn>
                <a:cxn ang="0">
                  <a:pos x="1742" y="99"/>
                </a:cxn>
                <a:cxn ang="0">
                  <a:pos x="1789" y="122"/>
                </a:cxn>
                <a:cxn ang="0">
                  <a:pos x="1813" y="148"/>
                </a:cxn>
                <a:cxn ang="0">
                  <a:pos x="1813" y="175"/>
                </a:cxn>
                <a:cxn ang="0">
                  <a:pos x="1789" y="200"/>
                </a:cxn>
                <a:cxn ang="0">
                  <a:pos x="1742" y="224"/>
                </a:cxn>
                <a:cxn ang="0">
                  <a:pos x="1674" y="248"/>
                </a:cxn>
                <a:cxn ang="0">
                  <a:pos x="1587" y="268"/>
                </a:cxn>
                <a:cxn ang="0">
                  <a:pos x="1482" y="287"/>
                </a:cxn>
                <a:cxn ang="0">
                  <a:pos x="1360" y="302"/>
                </a:cxn>
                <a:cxn ang="0">
                  <a:pos x="1230" y="313"/>
                </a:cxn>
                <a:cxn ang="0">
                  <a:pos x="1089" y="320"/>
                </a:cxn>
                <a:cxn ang="0">
                  <a:pos x="799" y="322"/>
                </a:cxn>
                <a:cxn ang="0">
                  <a:pos x="655" y="315"/>
                </a:cxn>
                <a:cxn ang="0">
                  <a:pos x="519" y="308"/>
                </a:cxn>
                <a:cxn ang="0">
                  <a:pos x="393" y="295"/>
                </a:cxn>
                <a:cxn ang="0">
                  <a:pos x="280" y="279"/>
                </a:cxn>
                <a:cxn ang="0">
                  <a:pos x="183" y="259"/>
                </a:cxn>
                <a:cxn ang="0">
                  <a:pos x="105" y="236"/>
                </a:cxn>
                <a:cxn ang="0">
                  <a:pos x="46" y="213"/>
                </a:cxn>
                <a:cxn ang="0">
                  <a:pos x="13" y="187"/>
                </a:cxn>
                <a:cxn ang="0">
                  <a:pos x="0" y="160"/>
                </a:cxn>
              </a:cxnLst>
              <a:rect l="0" t="0" r="r" b="b"/>
              <a:pathLst>
                <a:path w="1815" h="323">
                  <a:moveTo>
                    <a:pt x="0" y="160"/>
                  </a:moveTo>
                  <a:lnTo>
                    <a:pt x="3" y="148"/>
                  </a:lnTo>
                  <a:lnTo>
                    <a:pt x="13" y="135"/>
                  </a:lnTo>
                  <a:lnTo>
                    <a:pt x="27" y="122"/>
                  </a:lnTo>
                  <a:lnTo>
                    <a:pt x="46" y="111"/>
                  </a:lnTo>
                  <a:lnTo>
                    <a:pt x="73" y="99"/>
                  </a:lnTo>
                  <a:lnTo>
                    <a:pt x="105" y="87"/>
                  </a:lnTo>
                  <a:lnTo>
                    <a:pt x="141" y="75"/>
                  </a:lnTo>
                  <a:lnTo>
                    <a:pt x="183" y="64"/>
                  </a:lnTo>
                  <a:lnTo>
                    <a:pt x="227" y="55"/>
                  </a:lnTo>
                  <a:lnTo>
                    <a:pt x="280" y="45"/>
                  </a:lnTo>
                  <a:lnTo>
                    <a:pt x="334" y="37"/>
                  </a:lnTo>
                  <a:lnTo>
                    <a:pt x="393" y="28"/>
                  </a:lnTo>
                  <a:lnTo>
                    <a:pt x="453" y="21"/>
                  </a:lnTo>
                  <a:lnTo>
                    <a:pt x="519" y="16"/>
                  </a:lnTo>
                  <a:lnTo>
                    <a:pt x="587" y="10"/>
                  </a:lnTo>
                  <a:lnTo>
                    <a:pt x="655" y="5"/>
                  </a:lnTo>
                  <a:lnTo>
                    <a:pt x="799" y="1"/>
                  </a:lnTo>
                  <a:lnTo>
                    <a:pt x="871" y="0"/>
                  </a:lnTo>
                  <a:lnTo>
                    <a:pt x="945" y="0"/>
                  </a:lnTo>
                  <a:lnTo>
                    <a:pt x="1017" y="1"/>
                  </a:lnTo>
                  <a:lnTo>
                    <a:pt x="1089" y="3"/>
                  </a:lnTo>
                  <a:lnTo>
                    <a:pt x="1160" y="5"/>
                  </a:lnTo>
                  <a:lnTo>
                    <a:pt x="1230" y="10"/>
                  </a:lnTo>
                  <a:lnTo>
                    <a:pt x="1298" y="16"/>
                  </a:lnTo>
                  <a:lnTo>
                    <a:pt x="1360" y="21"/>
                  </a:lnTo>
                  <a:lnTo>
                    <a:pt x="1424" y="28"/>
                  </a:lnTo>
                  <a:lnTo>
                    <a:pt x="1482" y="37"/>
                  </a:lnTo>
                  <a:lnTo>
                    <a:pt x="1537" y="45"/>
                  </a:lnTo>
                  <a:lnTo>
                    <a:pt x="1587" y="55"/>
                  </a:lnTo>
                  <a:lnTo>
                    <a:pt x="1634" y="64"/>
                  </a:lnTo>
                  <a:lnTo>
                    <a:pt x="1674" y="75"/>
                  </a:lnTo>
                  <a:lnTo>
                    <a:pt x="1712" y="87"/>
                  </a:lnTo>
                  <a:lnTo>
                    <a:pt x="1742" y="99"/>
                  </a:lnTo>
                  <a:lnTo>
                    <a:pt x="1767" y="111"/>
                  </a:lnTo>
                  <a:lnTo>
                    <a:pt x="1789" y="122"/>
                  </a:lnTo>
                  <a:lnTo>
                    <a:pt x="1804" y="135"/>
                  </a:lnTo>
                  <a:lnTo>
                    <a:pt x="1813" y="148"/>
                  </a:lnTo>
                  <a:lnTo>
                    <a:pt x="1814" y="160"/>
                  </a:lnTo>
                  <a:lnTo>
                    <a:pt x="1813" y="175"/>
                  </a:lnTo>
                  <a:lnTo>
                    <a:pt x="1804" y="187"/>
                  </a:lnTo>
                  <a:lnTo>
                    <a:pt x="1789" y="200"/>
                  </a:lnTo>
                  <a:lnTo>
                    <a:pt x="1767" y="213"/>
                  </a:lnTo>
                  <a:lnTo>
                    <a:pt x="1742" y="224"/>
                  </a:lnTo>
                  <a:lnTo>
                    <a:pt x="1712" y="236"/>
                  </a:lnTo>
                  <a:lnTo>
                    <a:pt x="1674" y="248"/>
                  </a:lnTo>
                  <a:lnTo>
                    <a:pt x="1634" y="259"/>
                  </a:lnTo>
                  <a:lnTo>
                    <a:pt x="1587" y="268"/>
                  </a:lnTo>
                  <a:lnTo>
                    <a:pt x="1537" y="279"/>
                  </a:lnTo>
                  <a:lnTo>
                    <a:pt x="1482" y="287"/>
                  </a:lnTo>
                  <a:lnTo>
                    <a:pt x="1424" y="295"/>
                  </a:lnTo>
                  <a:lnTo>
                    <a:pt x="1360" y="302"/>
                  </a:lnTo>
                  <a:lnTo>
                    <a:pt x="1298" y="308"/>
                  </a:lnTo>
                  <a:lnTo>
                    <a:pt x="1230" y="313"/>
                  </a:lnTo>
                  <a:lnTo>
                    <a:pt x="1160" y="315"/>
                  </a:lnTo>
                  <a:lnTo>
                    <a:pt x="1089" y="320"/>
                  </a:lnTo>
                  <a:lnTo>
                    <a:pt x="1017" y="322"/>
                  </a:lnTo>
                  <a:lnTo>
                    <a:pt x="799" y="322"/>
                  </a:lnTo>
                  <a:lnTo>
                    <a:pt x="727" y="320"/>
                  </a:lnTo>
                  <a:lnTo>
                    <a:pt x="655" y="315"/>
                  </a:lnTo>
                  <a:lnTo>
                    <a:pt x="587" y="313"/>
                  </a:lnTo>
                  <a:lnTo>
                    <a:pt x="519" y="308"/>
                  </a:lnTo>
                  <a:lnTo>
                    <a:pt x="453" y="302"/>
                  </a:lnTo>
                  <a:lnTo>
                    <a:pt x="393" y="295"/>
                  </a:lnTo>
                  <a:lnTo>
                    <a:pt x="334" y="287"/>
                  </a:lnTo>
                  <a:lnTo>
                    <a:pt x="280" y="279"/>
                  </a:lnTo>
                  <a:lnTo>
                    <a:pt x="227" y="268"/>
                  </a:lnTo>
                  <a:lnTo>
                    <a:pt x="183" y="259"/>
                  </a:lnTo>
                  <a:lnTo>
                    <a:pt x="141" y="248"/>
                  </a:lnTo>
                  <a:lnTo>
                    <a:pt x="105" y="236"/>
                  </a:lnTo>
                  <a:lnTo>
                    <a:pt x="73" y="224"/>
                  </a:lnTo>
                  <a:lnTo>
                    <a:pt x="46" y="213"/>
                  </a:lnTo>
                  <a:lnTo>
                    <a:pt x="27" y="200"/>
                  </a:lnTo>
                  <a:lnTo>
                    <a:pt x="13" y="187"/>
                  </a:lnTo>
                  <a:lnTo>
                    <a:pt x="3" y="175"/>
                  </a:lnTo>
                  <a:lnTo>
                    <a:pt x="0" y="160"/>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72"/>
            <p:cNvSpPr>
              <a:spLocks/>
            </p:cNvSpPr>
            <p:nvPr/>
          </p:nvSpPr>
          <p:spPr bwMode="auto">
            <a:xfrm>
              <a:off x="12177" y="7040"/>
              <a:ext cx="1815" cy="324"/>
            </a:xfrm>
            <a:custGeom>
              <a:avLst/>
              <a:gdLst/>
              <a:ahLst/>
              <a:cxnLst>
                <a:cxn ang="0">
                  <a:pos x="0" y="162"/>
                </a:cxn>
                <a:cxn ang="0">
                  <a:pos x="13" y="188"/>
                </a:cxn>
                <a:cxn ang="0">
                  <a:pos x="46" y="213"/>
                </a:cxn>
                <a:cxn ang="0">
                  <a:pos x="105" y="237"/>
                </a:cxn>
                <a:cxn ang="0">
                  <a:pos x="183" y="260"/>
                </a:cxn>
                <a:cxn ang="0">
                  <a:pos x="280" y="280"/>
                </a:cxn>
                <a:cxn ang="0">
                  <a:pos x="393" y="296"/>
                </a:cxn>
                <a:cxn ang="0">
                  <a:pos x="519" y="309"/>
                </a:cxn>
                <a:cxn ang="0">
                  <a:pos x="655" y="318"/>
                </a:cxn>
                <a:cxn ang="0">
                  <a:pos x="799" y="324"/>
                </a:cxn>
                <a:cxn ang="0">
                  <a:pos x="1089" y="321"/>
                </a:cxn>
                <a:cxn ang="0">
                  <a:pos x="1230" y="314"/>
                </a:cxn>
                <a:cxn ang="0">
                  <a:pos x="1360" y="303"/>
                </a:cxn>
                <a:cxn ang="0">
                  <a:pos x="1482" y="289"/>
                </a:cxn>
                <a:cxn ang="0">
                  <a:pos x="1587" y="270"/>
                </a:cxn>
                <a:cxn ang="0">
                  <a:pos x="1674" y="249"/>
                </a:cxn>
                <a:cxn ang="0">
                  <a:pos x="1742" y="226"/>
                </a:cxn>
                <a:cxn ang="0">
                  <a:pos x="1789" y="201"/>
                </a:cxn>
                <a:cxn ang="0">
                  <a:pos x="1813" y="175"/>
                </a:cxn>
                <a:cxn ang="0">
                  <a:pos x="1813" y="150"/>
                </a:cxn>
                <a:cxn ang="0">
                  <a:pos x="1789" y="122"/>
                </a:cxn>
                <a:cxn ang="0">
                  <a:pos x="1742" y="99"/>
                </a:cxn>
                <a:cxn ang="0">
                  <a:pos x="1674" y="75"/>
                </a:cxn>
                <a:cxn ang="0">
                  <a:pos x="1587" y="55"/>
                </a:cxn>
                <a:cxn ang="0">
                  <a:pos x="1482" y="37"/>
                </a:cxn>
                <a:cxn ang="0">
                  <a:pos x="1360" y="21"/>
                </a:cxn>
                <a:cxn ang="0">
                  <a:pos x="1230" y="10"/>
                </a:cxn>
                <a:cxn ang="0">
                  <a:pos x="1089" y="2"/>
                </a:cxn>
                <a:cxn ang="0">
                  <a:pos x="945" y="0"/>
                </a:cxn>
                <a:cxn ang="0">
                  <a:pos x="799" y="1"/>
                </a:cxn>
                <a:cxn ang="0">
                  <a:pos x="655" y="6"/>
                </a:cxn>
                <a:cxn ang="0">
                  <a:pos x="519" y="15"/>
                </a:cxn>
                <a:cxn ang="0">
                  <a:pos x="393" y="28"/>
                </a:cxn>
                <a:cxn ang="0">
                  <a:pos x="280" y="45"/>
                </a:cxn>
                <a:cxn ang="0">
                  <a:pos x="183" y="64"/>
                </a:cxn>
                <a:cxn ang="0">
                  <a:pos x="105" y="87"/>
                </a:cxn>
                <a:cxn ang="0">
                  <a:pos x="46" y="111"/>
                </a:cxn>
                <a:cxn ang="0">
                  <a:pos x="13" y="136"/>
                </a:cxn>
                <a:cxn ang="0">
                  <a:pos x="0" y="162"/>
                </a:cxn>
              </a:cxnLst>
              <a:rect l="0" t="0" r="r" b="b"/>
              <a:pathLst>
                <a:path w="1815" h="324">
                  <a:moveTo>
                    <a:pt x="0" y="162"/>
                  </a:moveTo>
                  <a:lnTo>
                    <a:pt x="0" y="162"/>
                  </a:lnTo>
                  <a:lnTo>
                    <a:pt x="3" y="175"/>
                  </a:lnTo>
                  <a:lnTo>
                    <a:pt x="13" y="188"/>
                  </a:lnTo>
                  <a:lnTo>
                    <a:pt x="27" y="201"/>
                  </a:lnTo>
                  <a:lnTo>
                    <a:pt x="46" y="213"/>
                  </a:lnTo>
                  <a:lnTo>
                    <a:pt x="73" y="226"/>
                  </a:lnTo>
                  <a:lnTo>
                    <a:pt x="105" y="237"/>
                  </a:lnTo>
                  <a:lnTo>
                    <a:pt x="141" y="249"/>
                  </a:lnTo>
                  <a:lnTo>
                    <a:pt x="183" y="260"/>
                  </a:lnTo>
                  <a:lnTo>
                    <a:pt x="227" y="270"/>
                  </a:lnTo>
                  <a:lnTo>
                    <a:pt x="280" y="280"/>
                  </a:lnTo>
                  <a:lnTo>
                    <a:pt x="334" y="289"/>
                  </a:lnTo>
                  <a:lnTo>
                    <a:pt x="393" y="296"/>
                  </a:lnTo>
                  <a:lnTo>
                    <a:pt x="453" y="303"/>
                  </a:lnTo>
                  <a:lnTo>
                    <a:pt x="519" y="309"/>
                  </a:lnTo>
                  <a:lnTo>
                    <a:pt x="587" y="314"/>
                  </a:lnTo>
                  <a:lnTo>
                    <a:pt x="655" y="318"/>
                  </a:lnTo>
                  <a:lnTo>
                    <a:pt x="727" y="321"/>
                  </a:lnTo>
                  <a:lnTo>
                    <a:pt x="799" y="324"/>
                  </a:lnTo>
                  <a:lnTo>
                    <a:pt x="1017" y="324"/>
                  </a:lnTo>
                  <a:lnTo>
                    <a:pt x="1089" y="321"/>
                  </a:lnTo>
                  <a:lnTo>
                    <a:pt x="1160" y="318"/>
                  </a:lnTo>
                  <a:lnTo>
                    <a:pt x="1230" y="314"/>
                  </a:lnTo>
                  <a:lnTo>
                    <a:pt x="1298" y="309"/>
                  </a:lnTo>
                  <a:lnTo>
                    <a:pt x="1360" y="303"/>
                  </a:lnTo>
                  <a:lnTo>
                    <a:pt x="1424" y="296"/>
                  </a:lnTo>
                  <a:lnTo>
                    <a:pt x="1482" y="289"/>
                  </a:lnTo>
                  <a:lnTo>
                    <a:pt x="1537" y="280"/>
                  </a:lnTo>
                  <a:lnTo>
                    <a:pt x="1587" y="270"/>
                  </a:lnTo>
                  <a:lnTo>
                    <a:pt x="1634" y="260"/>
                  </a:lnTo>
                  <a:lnTo>
                    <a:pt x="1674" y="249"/>
                  </a:lnTo>
                  <a:lnTo>
                    <a:pt x="1712" y="237"/>
                  </a:lnTo>
                  <a:lnTo>
                    <a:pt x="1742" y="226"/>
                  </a:lnTo>
                  <a:lnTo>
                    <a:pt x="1767" y="213"/>
                  </a:lnTo>
                  <a:lnTo>
                    <a:pt x="1789" y="201"/>
                  </a:lnTo>
                  <a:lnTo>
                    <a:pt x="1804" y="188"/>
                  </a:lnTo>
                  <a:lnTo>
                    <a:pt x="1813" y="175"/>
                  </a:lnTo>
                  <a:lnTo>
                    <a:pt x="1814" y="162"/>
                  </a:lnTo>
                  <a:lnTo>
                    <a:pt x="1813" y="150"/>
                  </a:lnTo>
                  <a:lnTo>
                    <a:pt x="1804" y="136"/>
                  </a:lnTo>
                  <a:lnTo>
                    <a:pt x="1789" y="122"/>
                  </a:lnTo>
                  <a:lnTo>
                    <a:pt x="1767" y="111"/>
                  </a:lnTo>
                  <a:lnTo>
                    <a:pt x="1742" y="99"/>
                  </a:lnTo>
                  <a:lnTo>
                    <a:pt x="1712" y="87"/>
                  </a:lnTo>
                  <a:lnTo>
                    <a:pt x="1674" y="75"/>
                  </a:lnTo>
                  <a:lnTo>
                    <a:pt x="1634" y="64"/>
                  </a:lnTo>
                  <a:lnTo>
                    <a:pt x="1587" y="55"/>
                  </a:lnTo>
                  <a:lnTo>
                    <a:pt x="1537" y="45"/>
                  </a:lnTo>
                  <a:lnTo>
                    <a:pt x="1482" y="37"/>
                  </a:lnTo>
                  <a:lnTo>
                    <a:pt x="1424" y="28"/>
                  </a:lnTo>
                  <a:lnTo>
                    <a:pt x="1360" y="21"/>
                  </a:lnTo>
                  <a:lnTo>
                    <a:pt x="1298" y="15"/>
                  </a:lnTo>
                  <a:lnTo>
                    <a:pt x="1230" y="10"/>
                  </a:lnTo>
                  <a:lnTo>
                    <a:pt x="1160" y="6"/>
                  </a:lnTo>
                  <a:lnTo>
                    <a:pt x="1089" y="2"/>
                  </a:lnTo>
                  <a:lnTo>
                    <a:pt x="1017" y="1"/>
                  </a:lnTo>
                  <a:lnTo>
                    <a:pt x="945" y="0"/>
                  </a:lnTo>
                  <a:lnTo>
                    <a:pt x="871" y="0"/>
                  </a:lnTo>
                  <a:lnTo>
                    <a:pt x="799" y="1"/>
                  </a:lnTo>
                  <a:lnTo>
                    <a:pt x="727" y="2"/>
                  </a:lnTo>
                  <a:lnTo>
                    <a:pt x="655" y="6"/>
                  </a:lnTo>
                  <a:lnTo>
                    <a:pt x="587" y="10"/>
                  </a:lnTo>
                  <a:lnTo>
                    <a:pt x="519" y="15"/>
                  </a:lnTo>
                  <a:lnTo>
                    <a:pt x="453" y="21"/>
                  </a:lnTo>
                  <a:lnTo>
                    <a:pt x="393" y="28"/>
                  </a:lnTo>
                  <a:lnTo>
                    <a:pt x="334" y="37"/>
                  </a:lnTo>
                  <a:lnTo>
                    <a:pt x="280" y="45"/>
                  </a:lnTo>
                  <a:lnTo>
                    <a:pt x="227" y="55"/>
                  </a:lnTo>
                  <a:lnTo>
                    <a:pt x="183" y="64"/>
                  </a:lnTo>
                  <a:lnTo>
                    <a:pt x="141" y="75"/>
                  </a:lnTo>
                  <a:lnTo>
                    <a:pt x="105" y="87"/>
                  </a:lnTo>
                  <a:lnTo>
                    <a:pt x="73" y="99"/>
                  </a:lnTo>
                  <a:lnTo>
                    <a:pt x="46" y="111"/>
                  </a:lnTo>
                  <a:lnTo>
                    <a:pt x="27" y="122"/>
                  </a:lnTo>
                  <a:lnTo>
                    <a:pt x="13" y="136"/>
                  </a:lnTo>
                  <a:lnTo>
                    <a:pt x="3" y="150"/>
                  </a:lnTo>
                  <a:lnTo>
                    <a:pt x="0" y="162"/>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73"/>
            <p:cNvSpPr>
              <a:spLocks/>
            </p:cNvSpPr>
            <p:nvPr/>
          </p:nvSpPr>
          <p:spPr bwMode="auto">
            <a:xfrm>
              <a:off x="12177" y="7040"/>
              <a:ext cx="1815" cy="324"/>
            </a:xfrm>
            <a:custGeom>
              <a:avLst/>
              <a:gdLst/>
              <a:ahLst/>
              <a:cxnLst>
                <a:cxn ang="0">
                  <a:pos x="3" y="150"/>
                </a:cxn>
                <a:cxn ang="0">
                  <a:pos x="27" y="122"/>
                </a:cxn>
                <a:cxn ang="0">
                  <a:pos x="73" y="99"/>
                </a:cxn>
                <a:cxn ang="0">
                  <a:pos x="141" y="75"/>
                </a:cxn>
                <a:cxn ang="0">
                  <a:pos x="227" y="55"/>
                </a:cxn>
                <a:cxn ang="0">
                  <a:pos x="334" y="37"/>
                </a:cxn>
                <a:cxn ang="0">
                  <a:pos x="453" y="21"/>
                </a:cxn>
                <a:cxn ang="0">
                  <a:pos x="587" y="10"/>
                </a:cxn>
                <a:cxn ang="0">
                  <a:pos x="727" y="2"/>
                </a:cxn>
                <a:cxn ang="0">
                  <a:pos x="871" y="0"/>
                </a:cxn>
                <a:cxn ang="0">
                  <a:pos x="1017" y="1"/>
                </a:cxn>
                <a:cxn ang="0">
                  <a:pos x="1160" y="6"/>
                </a:cxn>
                <a:cxn ang="0">
                  <a:pos x="1298" y="15"/>
                </a:cxn>
                <a:cxn ang="0">
                  <a:pos x="1424" y="28"/>
                </a:cxn>
                <a:cxn ang="0">
                  <a:pos x="1537" y="45"/>
                </a:cxn>
                <a:cxn ang="0">
                  <a:pos x="1634" y="64"/>
                </a:cxn>
                <a:cxn ang="0">
                  <a:pos x="1712" y="87"/>
                </a:cxn>
                <a:cxn ang="0">
                  <a:pos x="1767" y="111"/>
                </a:cxn>
                <a:cxn ang="0">
                  <a:pos x="1804" y="136"/>
                </a:cxn>
                <a:cxn ang="0">
                  <a:pos x="1814" y="162"/>
                </a:cxn>
                <a:cxn ang="0">
                  <a:pos x="1804" y="188"/>
                </a:cxn>
                <a:cxn ang="0">
                  <a:pos x="1767" y="213"/>
                </a:cxn>
                <a:cxn ang="0">
                  <a:pos x="1712" y="237"/>
                </a:cxn>
                <a:cxn ang="0">
                  <a:pos x="1634" y="260"/>
                </a:cxn>
                <a:cxn ang="0">
                  <a:pos x="1537" y="280"/>
                </a:cxn>
                <a:cxn ang="0">
                  <a:pos x="1424" y="296"/>
                </a:cxn>
                <a:cxn ang="0">
                  <a:pos x="1298" y="309"/>
                </a:cxn>
                <a:cxn ang="0">
                  <a:pos x="1160" y="318"/>
                </a:cxn>
                <a:cxn ang="0">
                  <a:pos x="1017" y="324"/>
                </a:cxn>
                <a:cxn ang="0">
                  <a:pos x="727" y="321"/>
                </a:cxn>
                <a:cxn ang="0">
                  <a:pos x="587" y="314"/>
                </a:cxn>
                <a:cxn ang="0">
                  <a:pos x="453" y="303"/>
                </a:cxn>
                <a:cxn ang="0">
                  <a:pos x="334" y="289"/>
                </a:cxn>
                <a:cxn ang="0">
                  <a:pos x="227" y="270"/>
                </a:cxn>
                <a:cxn ang="0">
                  <a:pos x="141" y="249"/>
                </a:cxn>
                <a:cxn ang="0">
                  <a:pos x="73" y="226"/>
                </a:cxn>
                <a:cxn ang="0">
                  <a:pos x="27" y="201"/>
                </a:cxn>
                <a:cxn ang="0">
                  <a:pos x="3" y="175"/>
                </a:cxn>
              </a:cxnLst>
              <a:rect l="0" t="0" r="r" b="b"/>
              <a:pathLst>
                <a:path w="1815" h="324">
                  <a:moveTo>
                    <a:pt x="0" y="162"/>
                  </a:moveTo>
                  <a:lnTo>
                    <a:pt x="3" y="150"/>
                  </a:lnTo>
                  <a:lnTo>
                    <a:pt x="13" y="136"/>
                  </a:lnTo>
                  <a:lnTo>
                    <a:pt x="27" y="122"/>
                  </a:lnTo>
                  <a:lnTo>
                    <a:pt x="46" y="111"/>
                  </a:lnTo>
                  <a:lnTo>
                    <a:pt x="73" y="99"/>
                  </a:lnTo>
                  <a:lnTo>
                    <a:pt x="105" y="87"/>
                  </a:lnTo>
                  <a:lnTo>
                    <a:pt x="141" y="75"/>
                  </a:lnTo>
                  <a:lnTo>
                    <a:pt x="183" y="64"/>
                  </a:lnTo>
                  <a:lnTo>
                    <a:pt x="227" y="55"/>
                  </a:lnTo>
                  <a:lnTo>
                    <a:pt x="280" y="45"/>
                  </a:lnTo>
                  <a:lnTo>
                    <a:pt x="334" y="37"/>
                  </a:lnTo>
                  <a:lnTo>
                    <a:pt x="393" y="28"/>
                  </a:lnTo>
                  <a:lnTo>
                    <a:pt x="453" y="21"/>
                  </a:lnTo>
                  <a:lnTo>
                    <a:pt x="519" y="15"/>
                  </a:lnTo>
                  <a:lnTo>
                    <a:pt x="587" y="10"/>
                  </a:lnTo>
                  <a:lnTo>
                    <a:pt x="655" y="6"/>
                  </a:lnTo>
                  <a:lnTo>
                    <a:pt x="727" y="2"/>
                  </a:lnTo>
                  <a:lnTo>
                    <a:pt x="799" y="1"/>
                  </a:lnTo>
                  <a:lnTo>
                    <a:pt x="871" y="0"/>
                  </a:lnTo>
                  <a:lnTo>
                    <a:pt x="945" y="0"/>
                  </a:lnTo>
                  <a:lnTo>
                    <a:pt x="1017" y="1"/>
                  </a:lnTo>
                  <a:lnTo>
                    <a:pt x="1089" y="2"/>
                  </a:lnTo>
                  <a:lnTo>
                    <a:pt x="1160" y="6"/>
                  </a:lnTo>
                  <a:lnTo>
                    <a:pt x="1230" y="10"/>
                  </a:lnTo>
                  <a:lnTo>
                    <a:pt x="1298" y="15"/>
                  </a:lnTo>
                  <a:lnTo>
                    <a:pt x="1360" y="21"/>
                  </a:lnTo>
                  <a:lnTo>
                    <a:pt x="1424" y="28"/>
                  </a:lnTo>
                  <a:lnTo>
                    <a:pt x="1482" y="37"/>
                  </a:lnTo>
                  <a:lnTo>
                    <a:pt x="1537" y="45"/>
                  </a:lnTo>
                  <a:lnTo>
                    <a:pt x="1587" y="55"/>
                  </a:lnTo>
                  <a:lnTo>
                    <a:pt x="1634" y="64"/>
                  </a:lnTo>
                  <a:lnTo>
                    <a:pt x="1674" y="75"/>
                  </a:lnTo>
                  <a:lnTo>
                    <a:pt x="1712" y="87"/>
                  </a:lnTo>
                  <a:lnTo>
                    <a:pt x="1742" y="99"/>
                  </a:lnTo>
                  <a:lnTo>
                    <a:pt x="1767" y="111"/>
                  </a:lnTo>
                  <a:lnTo>
                    <a:pt x="1789" y="122"/>
                  </a:lnTo>
                  <a:lnTo>
                    <a:pt x="1804" y="136"/>
                  </a:lnTo>
                  <a:lnTo>
                    <a:pt x="1813" y="150"/>
                  </a:lnTo>
                  <a:lnTo>
                    <a:pt x="1814" y="162"/>
                  </a:lnTo>
                  <a:lnTo>
                    <a:pt x="1813" y="175"/>
                  </a:lnTo>
                  <a:lnTo>
                    <a:pt x="1804" y="188"/>
                  </a:lnTo>
                  <a:lnTo>
                    <a:pt x="1789" y="201"/>
                  </a:lnTo>
                  <a:lnTo>
                    <a:pt x="1767" y="213"/>
                  </a:lnTo>
                  <a:lnTo>
                    <a:pt x="1742" y="226"/>
                  </a:lnTo>
                  <a:lnTo>
                    <a:pt x="1712" y="237"/>
                  </a:lnTo>
                  <a:lnTo>
                    <a:pt x="1674" y="249"/>
                  </a:lnTo>
                  <a:lnTo>
                    <a:pt x="1634" y="260"/>
                  </a:lnTo>
                  <a:lnTo>
                    <a:pt x="1587" y="270"/>
                  </a:lnTo>
                  <a:lnTo>
                    <a:pt x="1537" y="280"/>
                  </a:lnTo>
                  <a:lnTo>
                    <a:pt x="1482" y="289"/>
                  </a:lnTo>
                  <a:lnTo>
                    <a:pt x="1424" y="296"/>
                  </a:lnTo>
                  <a:lnTo>
                    <a:pt x="1360" y="303"/>
                  </a:lnTo>
                  <a:lnTo>
                    <a:pt x="1298" y="309"/>
                  </a:lnTo>
                  <a:lnTo>
                    <a:pt x="1230" y="314"/>
                  </a:lnTo>
                  <a:lnTo>
                    <a:pt x="1160" y="318"/>
                  </a:lnTo>
                  <a:lnTo>
                    <a:pt x="1089" y="321"/>
                  </a:lnTo>
                  <a:lnTo>
                    <a:pt x="1017" y="324"/>
                  </a:lnTo>
                  <a:lnTo>
                    <a:pt x="799" y="324"/>
                  </a:lnTo>
                  <a:lnTo>
                    <a:pt x="727" y="321"/>
                  </a:lnTo>
                  <a:lnTo>
                    <a:pt x="655" y="318"/>
                  </a:lnTo>
                  <a:lnTo>
                    <a:pt x="587" y="314"/>
                  </a:lnTo>
                  <a:lnTo>
                    <a:pt x="519" y="309"/>
                  </a:lnTo>
                  <a:lnTo>
                    <a:pt x="453" y="303"/>
                  </a:lnTo>
                  <a:lnTo>
                    <a:pt x="393" y="296"/>
                  </a:lnTo>
                  <a:lnTo>
                    <a:pt x="334" y="289"/>
                  </a:lnTo>
                  <a:lnTo>
                    <a:pt x="280" y="280"/>
                  </a:lnTo>
                  <a:lnTo>
                    <a:pt x="227" y="270"/>
                  </a:lnTo>
                  <a:lnTo>
                    <a:pt x="183" y="260"/>
                  </a:lnTo>
                  <a:lnTo>
                    <a:pt x="141" y="249"/>
                  </a:lnTo>
                  <a:lnTo>
                    <a:pt x="105" y="237"/>
                  </a:lnTo>
                  <a:lnTo>
                    <a:pt x="73" y="226"/>
                  </a:lnTo>
                  <a:lnTo>
                    <a:pt x="46" y="213"/>
                  </a:lnTo>
                  <a:lnTo>
                    <a:pt x="27" y="201"/>
                  </a:lnTo>
                  <a:lnTo>
                    <a:pt x="13" y="188"/>
                  </a:lnTo>
                  <a:lnTo>
                    <a:pt x="3" y="175"/>
                  </a:lnTo>
                  <a:lnTo>
                    <a:pt x="0" y="162"/>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74"/>
            <p:cNvSpPr>
              <a:spLocks/>
            </p:cNvSpPr>
            <p:nvPr/>
          </p:nvSpPr>
          <p:spPr bwMode="auto">
            <a:xfrm>
              <a:off x="12177" y="6959"/>
              <a:ext cx="1815" cy="323"/>
            </a:xfrm>
            <a:custGeom>
              <a:avLst/>
              <a:gdLst/>
              <a:ahLst/>
              <a:cxnLst>
                <a:cxn ang="0">
                  <a:pos x="0" y="162"/>
                </a:cxn>
                <a:cxn ang="0">
                  <a:pos x="13" y="187"/>
                </a:cxn>
                <a:cxn ang="0">
                  <a:pos x="46" y="212"/>
                </a:cxn>
                <a:cxn ang="0">
                  <a:pos x="105" y="237"/>
                </a:cxn>
                <a:cxn ang="0">
                  <a:pos x="183" y="257"/>
                </a:cxn>
                <a:cxn ang="0">
                  <a:pos x="280" y="278"/>
                </a:cxn>
                <a:cxn ang="0">
                  <a:pos x="393" y="293"/>
                </a:cxn>
                <a:cxn ang="0">
                  <a:pos x="519" y="308"/>
                </a:cxn>
                <a:cxn ang="0">
                  <a:pos x="655" y="316"/>
                </a:cxn>
                <a:cxn ang="0">
                  <a:pos x="871" y="322"/>
                </a:cxn>
                <a:cxn ang="0">
                  <a:pos x="1017" y="321"/>
                </a:cxn>
                <a:cxn ang="0">
                  <a:pos x="1160" y="316"/>
                </a:cxn>
                <a:cxn ang="0">
                  <a:pos x="1298" y="308"/>
                </a:cxn>
                <a:cxn ang="0">
                  <a:pos x="1424" y="293"/>
                </a:cxn>
                <a:cxn ang="0">
                  <a:pos x="1537" y="278"/>
                </a:cxn>
                <a:cxn ang="0">
                  <a:pos x="1634" y="257"/>
                </a:cxn>
                <a:cxn ang="0">
                  <a:pos x="1712" y="237"/>
                </a:cxn>
                <a:cxn ang="0">
                  <a:pos x="1767" y="212"/>
                </a:cxn>
                <a:cxn ang="0">
                  <a:pos x="1804" y="187"/>
                </a:cxn>
                <a:cxn ang="0">
                  <a:pos x="1814" y="162"/>
                </a:cxn>
                <a:cxn ang="0">
                  <a:pos x="1804" y="135"/>
                </a:cxn>
                <a:cxn ang="0">
                  <a:pos x="1767" y="110"/>
                </a:cxn>
                <a:cxn ang="0">
                  <a:pos x="1712" y="87"/>
                </a:cxn>
                <a:cxn ang="0">
                  <a:pos x="1634" y="64"/>
                </a:cxn>
                <a:cxn ang="0">
                  <a:pos x="1537" y="45"/>
                </a:cxn>
                <a:cxn ang="0">
                  <a:pos x="1424" y="30"/>
                </a:cxn>
                <a:cxn ang="0">
                  <a:pos x="1298" y="16"/>
                </a:cxn>
                <a:cxn ang="0">
                  <a:pos x="1160" y="7"/>
                </a:cxn>
                <a:cxn ang="0">
                  <a:pos x="1017" y="1"/>
                </a:cxn>
                <a:cxn ang="0">
                  <a:pos x="871" y="0"/>
                </a:cxn>
                <a:cxn ang="0">
                  <a:pos x="727" y="3"/>
                </a:cxn>
                <a:cxn ang="0">
                  <a:pos x="587" y="10"/>
                </a:cxn>
                <a:cxn ang="0">
                  <a:pos x="453" y="21"/>
                </a:cxn>
                <a:cxn ang="0">
                  <a:pos x="334" y="37"/>
                </a:cxn>
                <a:cxn ang="0">
                  <a:pos x="227" y="55"/>
                </a:cxn>
                <a:cxn ang="0">
                  <a:pos x="141" y="75"/>
                </a:cxn>
                <a:cxn ang="0">
                  <a:pos x="73" y="98"/>
                </a:cxn>
                <a:cxn ang="0">
                  <a:pos x="27" y="123"/>
                </a:cxn>
                <a:cxn ang="0">
                  <a:pos x="3" y="148"/>
                </a:cxn>
              </a:cxnLst>
              <a:rect l="0" t="0" r="r" b="b"/>
              <a:pathLst>
                <a:path w="1815" h="323">
                  <a:moveTo>
                    <a:pt x="0" y="162"/>
                  </a:moveTo>
                  <a:lnTo>
                    <a:pt x="0" y="162"/>
                  </a:lnTo>
                  <a:lnTo>
                    <a:pt x="3" y="173"/>
                  </a:lnTo>
                  <a:lnTo>
                    <a:pt x="13" y="187"/>
                  </a:lnTo>
                  <a:lnTo>
                    <a:pt x="27" y="200"/>
                  </a:lnTo>
                  <a:lnTo>
                    <a:pt x="46" y="212"/>
                  </a:lnTo>
                  <a:lnTo>
                    <a:pt x="73" y="225"/>
                  </a:lnTo>
                  <a:lnTo>
                    <a:pt x="105" y="237"/>
                  </a:lnTo>
                  <a:lnTo>
                    <a:pt x="141" y="248"/>
                  </a:lnTo>
                  <a:lnTo>
                    <a:pt x="183" y="257"/>
                  </a:lnTo>
                  <a:lnTo>
                    <a:pt x="227" y="268"/>
                  </a:lnTo>
                  <a:lnTo>
                    <a:pt x="280" y="278"/>
                  </a:lnTo>
                  <a:lnTo>
                    <a:pt x="334" y="286"/>
                  </a:lnTo>
                  <a:lnTo>
                    <a:pt x="393" y="293"/>
                  </a:lnTo>
                  <a:lnTo>
                    <a:pt x="453" y="301"/>
                  </a:lnTo>
                  <a:lnTo>
                    <a:pt x="519" y="308"/>
                  </a:lnTo>
                  <a:lnTo>
                    <a:pt x="587" y="313"/>
                  </a:lnTo>
                  <a:lnTo>
                    <a:pt x="655" y="316"/>
                  </a:lnTo>
                  <a:lnTo>
                    <a:pt x="799" y="321"/>
                  </a:lnTo>
                  <a:lnTo>
                    <a:pt x="871" y="322"/>
                  </a:lnTo>
                  <a:lnTo>
                    <a:pt x="945" y="322"/>
                  </a:lnTo>
                  <a:lnTo>
                    <a:pt x="1017" y="321"/>
                  </a:lnTo>
                  <a:lnTo>
                    <a:pt x="1089" y="319"/>
                  </a:lnTo>
                  <a:lnTo>
                    <a:pt x="1160" y="316"/>
                  </a:lnTo>
                  <a:lnTo>
                    <a:pt x="1230" y="313"/>
                  </a:lnTo>
                  <a:lnTo>
                    <a:pt x="1298" y="308"/>
                  </a:lnTo>
                  <a:lnTo>
                    <a:pt x="1360" y="301"/>
                  </a:lnTo>
                  <a:lnTo>
                    <a:pt x="1424" y="293"/>
                  </a:lnTo>
                  <a:lnTo>
                    <a:pt x="1482" y="286"/>
                  </a:lnTo>
                  <a:lnTo>
                    <a:pt x="1537" y="278"/>
                  </a:lnTo>
                  <a:lnTo>
                    <a:pt x="1587" y="268"/>
                  </a:lnTo>
                  <a:lnTo>
                    <a:pt x="1634" y="257"/>
                  </a:lnTo>
                  <a:lnTo>
                    <a:pt x="1674" y="248"/>
                  </a:lnTo>
                  <a:lnTo>
                    <a:pt x="1712" y="237"/>
                  </a:lnTo>
                  <a:lnTo>
                    <a:pt x="1742" y="225"/>
                  </a:lnTo>
                  <a:lnTo>
                    <a:pt x="1767" y="212"/>
                  </a:lnTo>
                  <a:lnTo>
                    <a:pt x="1789" y="200"/>
                  </a:lnTo>
                  <a:lnTo>
                    <a:pt x="1804" y="187"/>
                  </a:lnTo>
                  <a:lnTo>
                    <a:pt x="1813" y="173"/>
                  </a:lnTo>
                  <a:lnTo>
                    <a:pt x="1814" y="162"/>
                  </a:lnTo>
                  <a:lnTo>
                    <a:pt x="1813" y="148"/>
                  </a:lnTo>
                  <a:lnTo>
                    <a:pt x="1804" y="135"/>
                  </a:lnTo>
                  <a:lnTo>
                    <a:pt x="1789" y="123"/>
                  </a:lnTo>
                  <a:lnTo>
                    <a:pt x="1767" y="110"/>
                  </a:lnTo>
                  <a:lnTo>
                    <a:pt x="1742" y="98"/>
                  </a:lnTo>
                  <a:lnTo>
                    <a:pt x="1712" y="87"/>
                  </a:lnTo>
                  <a:lnTo>
                    <a:pt x="1674" y="75"/>
                  </a:lnTo>
                  <a:lnTo>
                    <a:pt x="1634" y="64"/>
                  </a:lnTo>
                  <a:lnTo>
                    <a:pt x="1587" y="55"/>
                  </a:lnTo>
                  <a:lnTo>
                    <a:pt x="1537" y="45"/>
                  </a:lnTo>
                  <a:lnTo>
                    <a:pt x="1482" y="37"/>
                  </a:lnTo>
                  <a:lnTo>
                    <a:pt x="1424" y="30"/>
                  </a:lnTo>
                  <a:lnTo>
                    <a:pt x="1360" y="21"/>
                  </a:lnTo>
                  <a:lnTo>
                    <a:pt x="1298" y="16"/>
                  </a:lnTo>
                  <a:lnTo>
                    <a:pt x="1230" y="10"/>
                  </a:lnTo>
                  <a:lnTo>
                    <a:pt x="1160" y="7"/>
                  </a:lnTo>
                  <a:lnTo>
                    <a:pt x="1089" y="3"/>
                  </a:lnTo>
                  <a:lnTo>
                    <a:pt x="1017" y="1"/>
                  </a:lnTo>
                  <a:lnTo>
                    <a:pt x="945" y="0"/>
                  </a:lnTo>
                  <a:lnTo>
                    <a:pt x="871" y="0"/>
                  </a:lnTo>
                  <a:lnTo>
                    <a:pt x="799" y="1"/>
                  </a:lnTo>
                  <a:lnTo>
                    <a:pt x="727" y="3"/>
                  </a:lnTo>
                  <a:lnTo>
                    <a:pt x="655" y="7"/>
                  </a:lnTo>
                  <a:lnTo>
                    <a:pt x="587" y="10"/>
                  </a:lnTo>
                  <a:lnTo>
                    <a:pt x="519" y="16"/>
                  </a:lnTo>
                  <a:lnTo>
                    <a:pt x="453" y="21"/>
                  </a:lnTo>
                  <a:lnTo>
                    <a:pt x="393" y="30"/>
                  </a:lnTo>
                  <a:lnTo>
                    <a:pt x="334" y="37"/>
                  </a:lnTo>
                  <a:lnTo>
                    <a:pt x="280" y="45"/>
                  </a:lnTo>
                  <a:lnTo>
                    <a:pt x="227" y="55"/>
                  </a:lnTo>
                  <a:lnTo>
                    <a:pt x="183" y="64"/>
                  </a:lnTo>
                  <a:lnTo>
                    <a:pt x="141" y="75"/>
                  </a:lnTo>
                  <a:lnTo>
                    <a:pt x="105" y="87"/>
                  </a:lnTo>
                  <a:lnTo>
                    <a:pt x="73" y="98"/>
                  </a:lnTo>
                  <a:lnTo>
                    <a:pt x="46" y="110"/>
                  </a:lnTo>
                  <a:lnTo>
                    <a:pt x="27" y="123"/>
                  </a:lnTo>
                  <a:lnTo>
                    <a:pt x="13" y="135"/>
                  </a:lnTo>
                  <a:lnTo>
                    <a:pt x="3" y="148"/>
                  </a:lnTo>
                  <a:lnTo>
                    <a:pt x="0" y="162"/>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75"/>
            <p:cNvSpPr>
              <a:spLocks/>
            </p:cNvSpPr>
            <p:nvPr/>
          </p:nvSpPr>
          <p:spPr bwMode="auto">
            <a:xfrm>
              <a:off x="12177" y="6959"/>
              <a:ext cx="1815" cy="323"/>
            </a:xfrm>
            <a:custGeom>
              <a:avLst/>
              <a:gdLst/>
              <a:ahLst/>
              <a:cxnLst>
                <a:cxn ang="0">
                  <a:pos x="3" y="148"/>
                </a:cxn>
                <a:cxn ang="0">
                  <a:pos x="27" y="123"/>
                </a:cxn>
                <a:cxn ang="0">
                  <a:pos x="73" y="98"/>
                </a:cxn>
                <a:cxn ang="0">
                  <a:pos x="141" y="75"/>
                </a:cxn>
                <a:cxn ang="0">
                  <a:pos x="227" y="55"/>
                </a:cxn>
                <a:cxn ang="0">
                  <a:pos x="334" y="37"/>
                </a:cxn>
                <a:cxn ang="0">
                  <a:pos x="453" y="21"/>
                </a:cxn>
                <a:cxn ang="0">
                  <a:pos x="587" y="10"/>
                </a:cxn>
                <a:cxn ang="0">
                  <a:pos x="727" y="3"/>
                </a:cxn>
                <a:cxn ang="0">
                  <a:pos x="871" y="0"/>
                </a:cxn>
                <a:cxn ang="0">
                  <a:pos x="1017" y="1"/>
                </a:cxn>
                <a:cxn ang="0">
                  <a:pos x="1160" y="7"/>
                </a:cxn>
                <a:cxn ang="0">
                  <a:pos x="1298" y="16"/>
                </a:cxn>
                <a:cxn ang="0">
                  <a:pos x="1424" y="30"/>
                </a:cxn>
                <a:cxn ang="0">
                  <a:pos x="1537" y="45"/>
                </a:cxn>
                <a:cxn ang="0">
                  <a:pos x="1634" y="64"/>
                </a:cxn>
                <a:cxn ang="0">
                  <a:pos x="1712" y="87"/>
                </a:cxn>
                <a:cxn ang="0">
                  <a:pos x="1767" y="110"/>
                </a:cxn>
                <a:cxn ang="0">
                  <a:pos x="1804" y="135"/>
                </a:cxn>
                <a:cxn ang="0">
                  <a:pos x="1814" y="162"/>
                </a:cxn>
                <a:cxn ang="0">
                  <a:pos x="1804" y="187"/>
                </a:cxn>
                <a:cxn ang="0">
                  <a:pos x="1767" y="212"/>
                </a:cxn>
                <a:cxn ang="0">
                  <a:pos x="1712" y="237"/>
                </a:cxn>
                <a:cxn ang="0">
                  <a:pos x="1634" y="257"/>
                </a:cxn>
                <a:cxn ang="0">
                  <a:pos x="1537" y="278"/>
                </a:cxn>
                <a:cxn ang="0">
                  <a:pos x="1424" y="293"/>
                </a:cxn>
                <a:cxn ang="0">
                  <a:pos x="1298" y="308"/>
                </a:cxn>
                <a:cxn ang="0">
                  <a:pos x="1160" y="316"/>
                </a:cxn>
                <a:cxn ang="0">
                  <a:pos x="1017" y="321"/>
                </a:cxn>
                <a:cxn ang="0">
                  <a:pos x="871" y="322"/>
                </a:cxn>
                <a:cxn ang="0">
                  <a:pos x="655" y="316"/>
                </a:cxn>
                <a:cxn ang="0">
                  <a:pos x="519" y="308"/>
                </a:cxn>
                <a:cxn ang="0">
                  <a:pos x="393" y="293"/>
                </a:cxn>
                <a:cxn ang="0">
                  <a:pos x="280" y="278"/>
                </a:cxn>
                <a:cxn ang="0">
                  <a:pos x="183" y="257"/>
                </a:cxn>
                <a:cxn ang="0">
                  <a:pos x="105" y="237"/>
                </a:cxn>
                <a:cxn ang="0">
                  <a:pos x="46" y="212"/>
                </a:cxn>
                <a:cxn ang="0">
                  <a:pos x="13" y="187"/>
                </a:cxn>
                <a:cxn ang="0">
                  <a:pos x="0" y="162"/>
                </a:cxn>
              </a:cxnLst>
              <a:rect l="0" t="0" r="r" b="b"/>
              <a:pathLst>
                <a:path w="1815" h="323">
                  <a:moveTo>
                    <a:pt x="0" y="162"/>
                  </a:moveTo>
                  <a:lnTo>
                    <a:pt x="3" y="148"/>
                  </a:lnTo>
                  <a:lnTo>
                    <a:pt x="13" y="135"/>
                  </a:lnTo>
                  <a:lnTo>
                    <a:pt x="27" y="123"/>
                  </a:lnTo>
                  <a:lnTo>
                    <a:pt x="46" y="110"/>
                  </a:lnTo>
                  <a:lnTo>
                    <a:pt x="73" y="98"/>
                  </a:lnTo>
                  <a:lnTo>
                    <a:pt x="105" y="87"/>
                  </a:lnTo>
                  <a:lnTo>
                    <a:pt x="141" y="75"/>
                  </a:lnTo>
                  <a:lnTo>
                    <a:pt x="183" y="64"/>
                  </a:lnTo>
                  <a:lnTo>
                    <a:pt x="227" y="55"/>
                  </a:lnTo>
                  <a:lnTo>
                    <a:pt x="280" y="45"/>
                  </a:lnTo>
                  <a:lnTo>
                    <a:pt x="334" y="37"/>
                  </a:lnTo>
                  <a:lnTo>
                    <a:pt x="393" y="30"/>
                  </a:lnTo>
                  <a:lnTo>
                    <a:pt x="453" y="21"/>
                  </a:lnTo>
                  <a:lnTo>
                    <a:pt x="519" y="16"/>
                  </a:lnTo>
                  <a:lnTo>
                    <a:pt x="587" y="10"/>
                  </a:lnTo>
                  <a:lnTo>
                    <a:pt x="655" y="7"/>
                  </a:lnTo>
                  <a:lnTo>
                    <a:pt x="727" y="3"/>
                  </a:lnTo>
                  <a:lnTo>
                    <a:pt x="799" y="1"/>
                  </a:lnTo>
                  <a:lnTo>
                    <a:pt x="871" y="0"/>
                  </a:lnTo>
                  <a:lnTo>
                    <a:pt x="945" y="0"/>
                  </a:lnTo>
                  <a:lnTo>
                    <a:pt x="1017" y="1"/>
                  </a:lnTo>
                  <a:lnTo>
                    <a:pt x="1089" y="3"/>
                  </a:lnTo>
                  <a:lnTo>
                    <a:pt x="1160" y="7"/>
                  </a:lnTo>
                  <a:lnTo>
                    <a:pt x="1230" y="10"/>
                  </a:lnTo>
                  <a:lnTo>
                    <a:pt x="1298" y="16"/>
                  </a:lnTo>
                  <a:lnTo>
                    <a:pt x="1360" y="21"/>
                  </a:lnTo>
                  <a:lnTo>
                    <a:pt x="1424" y="30"/>
                  </a:lnTo>
                  <a:lnTo>
                    <a:pt x="1482" y="37"/>
                  </a:lnTo>
                  <a:lnTo>
                    <a:pt x="1537" y="45"/>
                  </a:lnTo>
                  <a:lnTo>
                    <a:pt x="1587" y="55"/>
                  </a:lnTo>
                  <a:lnTo>
                    <a:pt x="1634" y="64"/>
                  </a:lnTo>
                  <a:lnTo>
                    <a:pt x="1674" y="75"/>
                  </a:lnTo>
                  <a:lnTo>
                    <a:pt x="1712" y="87"/>
                  </a:lnTo>
                  <a:lnTo>
                    <a:pt x="1742" y="98"/>
                  </a:lnTo>
                  <a:lnTo>
                    <a:pt x="1767" y="110"/>
                  </a:lnTo>
                  <a:lnTo>
                    <a:pt x="1789" y="123"/>
                  </a:lnTo>
                  <a:lnTo>
                    <a:pt x="1804" y="135"/>
                  </a:lnTo>
                  <a:lnTo>
                    <a:pt x="1813" y="148"/>
                  </a:lnTo>
                  <a:lnTo>
                    <a:pt x="1814" y="162"/>
                  </a:lnTo>
                  <a:lnTo>
                    <a:pt x="1813" y="173"/>
                  </a:lnTo>
                  <a:lnTo>
                    <a:pt x="1804" y="187"/>
                  </a:lnTo>
                  <a:lnTo>
                    <a:pt x="1789" y="200"/>
                  </a:lnTo>
                  <a:lnTo>
                    <a:pt x="1767" y="212"/>
                  </a:lnTo>
                  <a:lnTo>
                    <a:pt x="1742" y="225"/>
                  </a:lnTo>
                  <a:lnTo>
                    <a:pt x="1712" y="237"/>
                  </a:lnTo>
                  <a:lnTo>
                    <a:pt x="1674" y="248"/>
                  </a:lnTo>
                  <a:lnTo>
                    <a:pt x="1634" y="257"/>
                  </a:lnTo>
                  <a:lnTo>
                    <a:pt x="1587" y="268"/>
                  </a:lnTo>
                  <a:lnTo>
                    <a:pt x="1537" y="278"/>
                  </a:lnTo>
                  <a:lnTo>
                    <a:pt x="1482" y="286"/>
                  </a:lnTo>
                  <a:lnTo>
                    <a:pt x="1424" y="293"/>
                  </a:lnTo>
                  <a:lnTo>
                    <a:pt x="1360" y="301"/>
                  </a:lnTo>
                  <a:lnTo>
                    <a:pt x="1298" y="308"/>
                  </a:lnTo>
                  <a:lnTo>
                    <a:pt x="1230" y="313"/>
                  </a:lnTo>
                  <a:lnTo>
                    <a:pt x="1160" y="316"/>
                  </a:lnTo>
                  <a:lnTo>
                    <a:pt x="1089" y="319"/>
                  </a:lnTo>
                  <a:lnTo>
                    <a:pt x="1017" y="321"/>
                  </a:lnTo>
                  <a:lnTo>
                    <a:pt x="945" y="322"/>
                  </a:lnTo>
                  <a:lnTo>
                    <a:pt x="871" y="322"/>
                  </a:lnTo>
                  <a:lnTo>
                    <a:pt x="799" y="321"/>
                  </a:lnTo>
                  <a:lnTo>
                    <a:pt x="655" y="316"/>
                  </a:lnTo>
                  <a:lnTo>
                    <a:pt x="587" y="313"/>
                  </a:lnTo>
                  <a:lnTo>
                    <a:pt x="519" y="308"/>
                  </a:lnTo>
                  <a:lnTo>
                    <a:pt x="453" y="301"/>
                  </a:lnTo>
                  <a:lnTo>
                    <a:pt x="393" y="293"/>
                  </a:lnTo>
                  <a:lnTo>
                    <a:pt x="334" y="286"/>
                  </a:lnTo>
                  <a:lnTo>
                    <a:pt x="280" y="278"/>
                  </a:lnTo>
                  <a:lnTo>
                    <a:pt x="227" y="268"/>
                  </a:lnTo>
                  <a:lnTo>
                    <a:pt x="183" y="257"/>
                  </a:lnTo>
                  <a:lnTo>
                    <a:pt x="141" y="248"/>
                  </a:lnTo>
                  <a:lnTo>
                    <a:pt x="105" y="237"/>
                  </a:lnTo>
                  <a:lnTo>
                    <a:pt x="73" y="225"/>
                  </a:lnTo>
                  <a:lnTo>
                    <a:pt x="46" y="212"/>
                  </a:lnTo>
                  <a:lnTo>
                    <a:pt x="27" y="200"/>
                  </a:lnTo>
                  <a:lnTo>
                    <a:pt x="13" y="187"/>
                  </a:lnTo>
                  <a:lnTo>
                    <a:pt x="3" y="173"/>
                  </a:lnTo>
                  <a:lnTo>
                    <a:pt x="0" y="162"/>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Rectangle 76"/>
            <p:cNvSpPr>
              <a:spLocks/>
            </p:cNvSpPr>
            <p:nvPr/>
          </p:nvSpPr>
          <p:spPr bwMode="auto">
            <a:xfrm>
              <a:off x="12018" y="6599"/>
              <a:ext cx="2139" cy="292"/>
            </a:xfrm>
            <a:prstGeom prst="rect">
              <a:avLst/>
            </a:prstGeom>
            <a:no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77"/>
            <p:cNvSpPr>
              <a:spLocks/>
            </p:cNvSpPr>
            <p:nvPr/>
          </p:nvSpPr>
          <p:spPr bwMode="auto">
            <a:xfrm>
              <a:off x="12050" y="5992"/>
              <a:ext cx="2098" cy="559"/>
            </a:xfrm>
            <a:custGeom>
              <a:avLst/>
              <a:gdLst/>
              <a:ahLst/>
              <a:cxnLst>
                <a:cxn ang="0">
                  <a:pos x="0" y="0"/>
                </a:cxn>
                <a:cxn ang="0">
                  <a:pos x="0" y="559"/>
                </a:cxn>
                <a:cxn ang="0">
                  <a:pos x="2097" y="559"/>
                </a:cxn>
                <a:cxn ang="0">
                  <a:pos x="2097" y="186"/>
                </a:cxn>
                <a:cxn ang="0">
                  <a:pos x="0" y="0"/>
                </a:cxn>
              </a:cxnLst>
              <a:rect l="0" t="0" r="r" b="b"/>
              <a:pathLst>
                <a:path w="2098" h="559">
                  <a:moveTo>
                    <a:pt x="0" y="0"/>
                  </a:moveTo>
                  <a:lnTo>
                    <a:pt x="0" y="559"/>
                  </a:lnTo>
                  <a:lnTo>
                    <a:pt x="2097" y="559"/>
                  </a:lnTo>
                  <a:lnTo>
                    <a:pt x="2097" y="186"/>
                  </a:lnTo>
                  <a:lnTo>
                    <a:pt x="0" y="0"/>
                  </a:lnTo>
                  <a:close/>
                </a:path>
              </a:pathLst>
            </a:custGeom>
            <a:solidFill>
              <a:srgbClr val="FEFE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Rectangle 78"/>
            <p:cNvSpPr>
              <a:spLocks/>
            </p:cNvSpPr>
            <p:nvPr/>
          </p:nvSpPr>
          <p:spPr bwMode="auto">
            <a:xfrm>
              <a:off x="11775" y="6047"/>
              <a:ext cx="3019" cy="1947"/>
            </a:xfrm>
            <a:prstGeom prst="rect">
              <a:avLst/>
            </a:prstGeom>
            <a:solidFill>
              <a:srgbClr val="50DB00"/>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Rectangle 79"/>
            <p:cNvSpPr>
              <a:spLocks/>
            </p:cNvSpPr>
            <p:nvPr/>
          </p:nvSpPr>
          <p:spPr bwMode="auto">
            <a:xfrm>
              <a:off x="11774" y="6047"/>
              <a:ext cx="3020" cy="1946"/>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80"/>
            <p:cNvSpPr>
              <a:spLocks/>
            </p:cNvSpPr>
            <p:nvPr/>
          </p:nvSpPr>
          <p:spPr bwMode="auto">
            <a:xfrm>
              <a:off x="12337" y="7361"/>
              <a:ext cx="1815" cy="326"/>
            </a:xfrm>
            <a:custGeom>
              <a:avLst/>
              <a:gdLst/>
              <a:ahLst/>
              <a:cxnLst>
                <a:cxn ang="0">
                  <a:pos x="0" y="161"/>
                </a:cxn>
                <a:cxn ang="0">
                  <a:pos x="13" y="188"/>
                </a:cxn>
                <a:cxn ang="0">
                  <a:pos x="46" y="214"/>
                </a:cxn>
                <a:cxn ang="0">
                  <a:pos x="105" y="238"/>
                </a:cxn>
                <a:cxn ang="0">
                  <a:pos x="183" y="260"/>
                </a:cxn>
                <a:cxn ang="0">
                  <a:pos x="280" y="280"/>
                </a:cxn>
                <a:cxn ang="0">
                  <a:pos x="393" y="297"/>
                </a:cxn>
                <a:cxn ang="0">
                  <a:pos x="519" y="310"/>
                </a:cxn>
                <a:cxn ang="0">
                  <a:pos x="656" y="319"/>
                </a:cxn>
                <a:cxn ang="0">
                  <a:pos x="799" y="323"/>
                </a:cxn>
                <a:cxn ang="0">
                  <a:pos x="945" y="325"/>
                </a:cxn>
                <a:cxn ang="0">
                  <a:pos x="1089" y="321"/>
                </a:cxn>
                <a:cxn ang="0">
                  <a:pos x="1231" y="315"/>
                </a:cxn>
                <a:cxn ang="0">
                  <a:pos x="1362" y="303"/>
                </a:cxn>
                <a:cxn ang="0">
                  <a:pos x="1483" y="289"/>
                </a:cxn>
                <a:cxn ang="0">
                  <a:pos x="1587" y="271"/>
                </a:cxn>
                <a:cxn ang="0">
                  <a:pos x="1675" y="250"/>
                </a:cxn>
                <a:cxn ang="0">
                  <a:pos x="1743" y="226"/>
                </a:cxn>
                <a:cxn ang="0">
                  <a:pos x="1789" y="201"/>
                </a:cxn>
                <a:cxn ang="0">
                  <a:pos x="1813" y="175"/>
                </a:cxn>
                <a:cxn ang="0">
                  <a:pos x="1813" y="150"/>
                </a:cxn>
                <a:cxn ang="0">
                  <a:pos x="1789" y="123"/>
                </a:cxn>
                <a:cxn ang="0">
                  <a:pos x="1743" y="99"/>
                </a:cxn>
                <a:cxn ang="0">
                  <a:pos x="1675" y="75"/>
                </a:cxn>
                <a:cxn ang="0">
                  <a:pos x="1587" y="55"/>
                </a:cxn>
                <a:cxn ang="0">
                  <a:pos x="1483" y="37"/>
                </a:cxn>
                <a:cxn ang="0">
                  <a:pos x="1362" y="21"/>
                </a:cxn>
                <a:cxn ang="0">
                  <a:pos x="1231" y="10"/>
                </a:cxn>
                <a:cxn ang="0">
                  <a:pos x="1089" y="3"/>
                </a:cxn>
                <a:cxn ang="0">
                  <a:pos x="945" y="0"/>
                </a:cxn>
                <a:cxn ang="0">
                  <a:pos x="799" y="1"/>
                </a:cxn>
                <a:cxn ang="0">
                  <a:pos x="656" y="5"/>
                </a:cxn>
                <a:cxn ang="0">
                  <a:pos x="519" y="16"/>
                </a:cxn>
                <a:cxn ang="0">
                  <a:pos x="393" y="28"/>
                </a:cxn>
                <a:cxn ang="0">
                  <a:pos x="280" y="45"/>
                </a:cxn>
                <a:cxn ang="0">
                  <a:pos x="183" y="64"/>
                </a:cxn>
                <a:cxn ang="0">
                  <a:pos x="105" y="87"/>
                </a:cxn>
                <a:cxn ang="0">
                  <a:pos x="46" y="111"/>
                </a:cxn>
                <a:cxn ang="0">
                  <a:pos x="13" y="136"/>
                </a:cxn>
                <a:cxn ang="0">
                  <a:pos x="0" y="161"/>
                </a:cxn>
              </a:cxnLst>
              <a:rect l="0" t="0" r="r" b="b"/>
              <a:pathLst>
                <a:path w="1815" h="326">
                  <a:moveTo>
                    <a:pt x="0" y="161"/>
                  </a:moveTo>
                  <a:lnTo>
                    <a:pt x="0" y="161"/>
                  </a:lnTo>
                  <a:lnTo>
                    <a:pt x="3" y="175"/>
                  </a:lnTo>
                  <a:lnTo>
                    <a:pt x="13" y="188"/>
                  </a:lnTo>
                  <a:lnTo>
                    <a:pt x="27" y="201"/>
                  </a:lnTo>
                  <a:lnTo>
                    <a:pt x="46" y="214"/>
                  </a:lnTo>
                  <a:lnTo>
                    <a:pt x="73" y="226"/>
                  </a:lnTo>
                  <a:lnTo>
                    <a:pt x="105" y="238"/>
                  </a:lnTo>
                  <a:lnTo>
                    <a:pt x="141" y="250"/>
                  </a:lnTo>
                  <a:lnTo>
                    <a:pt x="183" y="260"/>
                  </a:lnTo>
                  <a:lnTo>
                    <a:pt x="229" y="271"/>
                  </a:lnTo>
                  <a:lnTo>
                    <a:pt x="280" y="280"/>
                  </a:lnTo>
                  <a:lnTo>
                    <a:pt x="334" y="289"/>
                  </a:lnTo>
                  <a:lnTo>
                    <a:pt x="393" y="297"/>
                  </a:lnTo>
                  <a:lnTo>
                    <a:pt x="453" y="303"/>
                  </a:lnTo>
                  <a:lnTo>
                    <a:pt x="519" y="310"/>
                  </a:lnTo>
                  <a:lnTo>
                    <a:pt x="587" y="315"/>
                  </a:lnTo>
                  <a:lnTo>
                    <a:pt x="656" y="319"/>
                  </a:lnTo>
                  <a:lnTo>
                    <a:pt x="727" y="321"/>
                  </a:lnTo>
                  <a:lnTo>
                    <a:pt x="799" y="323"/>
                  </a:lnTo>
                  <a:lnTo>
                    <a:pt x="871" y="325"/>
                  </a:lnTo>
                  <a:lnTo>
                    <a:pt x="945" y="325"/>
                  </a:lnTo>
                  <a:lnTo>
                    <a:pt x="1018" y="323"/>
                  </a:lnTo>
                  <a:lnTo>
                    <a:pt x="1089" y="321"/>
                  </a:lnTo>
                  <a:lnTo>
                    <a:pt x="1160" y="319"/>
                  </a:lnTo>
                  <a:lnTo>
                    <a:pt x="1231" y="315"/>
                  </a:lnTo>
                  <a:lnTo>
                    <a:pt x="1298" y="310"/>
                  </a:lnTo>
                  <a:lnTo>
                    <a:pt x="1362" y="303"/>
                  </a:lnTo>
                  <a:lnTo>
                    <a:pt x="1424" y="297"/>
                  </a:lnTo>
                  <a:lnTo>
                    <a:pt x="1483" y="289"/>
                  </a:lnTo>
                  <a:lnTo>
                    <a:pt x="1538" y="280"/>
                  </a:lnTo>
                  <a:lnTo>
                    <a:pt x="1587" y="271"/>
                  </a:lnTo>
                  <a:lnTo>
                    <a:pt x="1634" y="260"/>
                  </a:lnTo>
                  <a:lnTo>
                    <a:pt x="1675" y="250"/>
                  </a:lnTo>
                  <a:lnTo>
                    <a:pt x="1713" y="238"/>
                  </a:lnTo>
                  <a:lnTo>
                    <a:pt x="1743" y="226"/>
                  </a:lnTo>
                  <a:lnTo>
                    <a:pt x="1768" y="214"/>
                  </a:lnTo>
                  <a:lnTo>
                    <a:pt x="1789" y="201"/>
                  </a:lnTo>
                  <a:lnTo>
                    <a:pt x="1805" y="188"/>
                  </a:lnTo>
                  <a:lnTo>
                    <a:pt x="1813" y="175"/>
                  </a:lnTo>
                  <a:lnTo>
                    <a:pt x="1815" y="161"/>
                  </a:lnTo>
                  <a:lnTo>
                    <a:pt x="1813" y="150"/>
                  </a:lnTo>
                  <a:lnTo>
                    <a:pt x="1805" y="136"/>
                  </a:lnTo>
                  <a:lnTo>
                    <a:pt x="1789" y="123"/>
                  </a:lnTo>
                  <a:lnTo>
                    <a:pt x="1768" y="111"/>
                  </a:lnTo>
                  <a:lnTo>
                    <a:pt x="1743" y="99"/>
                  </a:lnTo>
                  <a:lnTo>
                    <a:pt x="1713" y="87"/>
                  </a:lnTo>
                  <a:lnTo>
                    <a:pt x="1675" y="75"/>
                  </a:lnTo>
                  <a:lnTo>
                    <a:pt x="1634" y="64"/>
                  </a:lnTo>
                  <a:lnTo>
                    <a:pt x="1587" y="55"/>
                  </a:lnTo>
                  <a:lnTo>
                    <a:pt x="1538" y="45"/>
                  </a:lnTo>
                  <a:lnTo>
                    <a:pt x="1483" y="37"/>
                  </a:lnTo>
                  <a:lnTo>
                    <a:pt x="1424" y="28"/>
                  </a:lnTo>
                  <a:lnTo>
                    <a:pt x="1362" y="21"/>
                  </a:lnTo>
                  <a:lnTo>
                    <a:pt x="1298" y="16"/>
                  </a:lnTo>
                  <a:lnTo>
                    <a:pt x="1231" y="10"/>
                  </a:lnTo>
                  <a:lnTo>
                    <a:pt x="1160" y="5"/>
                  </a:lnTo>
                  <a:lnTo>
                    <a:pt x="1089" y="3"/>
                  </a:lnTo>
                  <a:lnTo>
                    <a:pt x="1018" y="1"/>
                  </a:lnTo>
                  <a:lnTo>
                    <a:pt x="945" y="0"/>
                  </a:lnTo>
                  <a:lnTo>
                    <a:pt x="871" y="0"/>
                  </a:lnTo>
                  <a:lnTo>
                    <a:pt x="799" y="1"/>
                  </a:lnTo>
                  <a:lnTo>
                    <a:pt x="727" y="3"/>
                  </a:lnTo>
                  <a:lnTo>
                    <a:pt x="656" y="5"/>
                  </a:lnTo>
                  <a:lnTo>
                    <a:pt x="587" y="10"/>
                  </a:lnTo>
                  <a:lnTo>
                    <a:pt x="519" y="16"/>
                  </a:lnTo>
                  <a:lnTo>
                    <a:pt x="453" y="21"/>
                  </a:lnTo>
                  <a:lnTo>
                    <a:pt x="393" y="28"/>
                  </a:lnTo>
                  <a:lnTo>
                    <a:pt x="334" y="37"/>
                  </a:lnTo>
                  <a:lnTo>
                    <a:pt x="280" y="45"/>
                  </a:lnTo>
                  <a:lnTo>
                    <a:pt x="229" y="55"/>
                  </a:lnTo>
                  <a:lnTo>
                    <a:pt x="183" y="64"/>
                  </a:lnTo>
                  <a:lnTo>
                    <a:pt x="141" y="75"/>
                  </a:lnTo>
                  <a:lnTo>
                    <a:pt x="105" y="87"/>
                  </a:lnTo>
                  <a:lnTo>
                    <a:pt x="73" y="99"/>
                  </a:lnTo>
                  <a:lnTo>
                    <a:pt x="46" y="111"/>
                  </a:lnTo>
                  <a:lnTo>
                    <a:pt x="27" y="123"/>
                  </a:lnTo>
                  <a:lnTo>
                    <a:pt x="13" y="136"/>
                  </a:lnTo>
                  <a:lnTo>
                    <a:pt x="3" y="150"/>
                  </a:lnTo>
                  <a:lnTo>
                    <a:pt x="0" y="161"/>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81"/>
            <p:cNvSpPr>
              <a:spLocks/>
            </p:cNvSpPr>
            <p:nvPr/>
          </p:nvSpPr>
          <p:spPr bwMode="auto">
            <a:xfrm>
              <a:off x="12337" y="7361"/>
              <a:ext cx="1815" cy="326"/>
            </a:xfrm>
            <a:custGeom>
              <a:avLst/>
              <a:gdLst/>
              <a:ahLst/>
              <a:cxnLst>
                <a:cxn ang="0">
                  <a:pos x="3" y="150"/>
                </a:cxn>
                <a:cxn ang="0">
                  <a:pos x="27" y="123"/>
                </a:cxn>
                <a:cxn ang="0">
                  <a:pos x="73" y="99"/>
                </a:cxn>
                <a:cxn ang="0">
                  <a:pos x="141" y="75"/>
                </a:cxn>
                <a:cxn ang="0">
                  <a:pos x="229" y="55"/>
                </a:cxn>
                <a:cxn ang="0">
                  <a:pos x="334" y="37"/>
                </a:cxn>
                <a:cxn ang="0">
                  <a:pos x="453" y="21"/>
                </a:cxn>
                <a:cxn ang="0">
                  <a:pos x="587" y="10"/>
                </a:cxn>
                <a:cxn ang="0">
                  <a:pos x="727" y="3"/>
                </a:cxn>
                <a:cxn ang="0">
                  <a:pos x="871" y="0"/>
                </a:cxn>
                <a:cxn ang="0">
                  <a:pos x="1018" y="1"/>
                </a:cxn>
                <a:cxn ang="0">
                  <a:pos x="1160" y="5"/>
                </a:cxn>
                <a:cxn ang="0">
                  <a:pos x="1298" y="16"/>
                </a:cxn>
                <a:cxn ang="0">
                  <a:pos x="1424" y="28"/>
                </a:cxn>
                <a:cxn ang="0">
                  <a:pos x="1538" y="45"/>
                </a:cxn>
                <a:cxn ang="0">
                  <a:pos x="1634" y="64"/>
                </a:cxn>
                <a:cxn ang="0">
                  <a:pos x="1713" y="87"/>
                </a:cxn>
                <a:cxn ang="0">
                  <a:pos x="1768" y="111"/>
                </a:cxn>
                <a:cxn ang="0">
                  <a:pos x="1805" y="136"/>
                </a:cxn>
                <a:cxn ang="0">
                  <a:pos x="1815" y="161"/>
                </a:cxn>
                <a:cxn ang="0">
                  <a:pos x="1805" y="188"/>
                </a:cxn>
                <a:cxn ang="0">
                  <a:pos x="1768" y="214"/>
                </a:cxn>
                <a:cxn ang="0">
                  <a:pos x="1713" y="238"/>
                </a:cxn>
                <a:cxn ang="0">
                  <a:pos x="1634" y="260"/>
                </a:cxn>
                <a:cxn ang="0">
                  <a:pos x="1538" y="280"/>
                </a:cxn>
                <a:cxn ang="0">
                  <a:pos x="1424" y="297"/>
                </a:cxn>
                <a:cxn ang="0">
                  <a:pos x="1298" y="310"/>
                </a:cxn>
                <a:cxn ang="0">
                  <a:pos x="1160" y="319"/>
                </a:cxn>
                <a:cxn ang="0">
                  <a:pos x="1018" y="323"/>
                </a:cxn>
                <a:cxn ang="0">
                  <a:pos x="871" y="325"/>
                </a:cxn>
                <a:cxn ang="0">
                  <a:pos x="727" y="321"/>
                </a:cxn>
                <a:cxn ang="0">
                  <a:pos x="587" y="315"/>
                </a:cxn>
                <a:cxn ang="0">
                  <a:pos x="453" y="303"/>
                </a:cxn>
                <a:cxn ang="0">
                  <a:pos x="334" y="289"/>
                </a:cxn>
                <a:cxn ang="0">
                  <a:pos x="229" y="271"/>
                </a:cxn>
                <a:cxn ang="0">
                  <a:pos x="141" y="250"/>
                </a:cxn>
                <a:cxn ang="0">
                  <a:pos x="73" y="226"/>
                </a:cxn>
                <a:cxn ang="0">
                  <a:pos x="27" y="201"/>
                </a:cxn>
                <a:cxn ang="0">
                  <a:pos x="3" y="175"/>
                </a:cxn>
              </a:cxnLst>
              <a:rect l="0" t="0" r="r" b="b"/>
              <a:pathLst>
                <a:path w="1815" h="326">
                  <a:moveTo>
                    <a:pt x="0" y="161"/>
                  </a:moveTo>
                  <a:lnTo>
                    <a:pt x="3" y="150"/>
                  </a:lnTo>
                  <a:lnTo>
                    <a:pt x="13" y="136"/>
                  </a:lnTo>
                  <a:lnTo>
                    <a:pt x="27" y="123"/>
                  </a:lnTo>
                  <a:lnTo>
                    <a:pt x="46" y="111"/>
                  </a:lnTo>
                  <a:lnTo>
                    <a:pt x="73" y="99"/>
                  </a:lnTo>
                  <a:lnTo>
                    <a:pt x="105" y="87"/>
                  </a:lnTo>
                  <a:lnTo>
                    <a:pt x="141" y="75"/>
                  </a:lnTo>
                  <a:lnTo>
                    <a:pt x="183" y="64"/>
                  </a:lnTo>
                  <a:lnTo>
                    <a:pt x="229" y="55"/>
                  </a:lnTo>
                  <a:lnTo>
                    <a:pt x="280" y="45"/>
                  </a:lnTo>
                  <a:lnTo>
                    <a:pt x="334" y="37"/>
                  </a:lnTo>
                  <a:lnTo>
                    <a:pt x="393" y="28"/>
                  </a:lnTo>
                  <a:lnTo>
                    <a:pt x="453" y="21"/>
                  </a:lnTo>
                  <a:lnTo>
                    <a:pt x="519" y="16"/>
                  </a:lnTo>
                  <a:lnTo>
                    <a:pt x="587" y="10"/>
                  </a:lnTo>
                  <a:lnTo>
                    <a:pt x="656" y="5"/>
                  </a:lnTo>
                  <a:lnTo>
                    <a:pt x="727" y="3"/>
                  </a:lnTo>
                  <a:lnTo>
                    <a:pt x="799" y="1"/>
                  </a:lnTo>
                  <a:lnTo>
                    <a:pt x="871" y="0"/>
                  </a:lnTo>
                  <a:lnTo>
                    <a:pt x="945" y="0"/>
                  </a:lnTo>
                  <a:lnTo>
                    <a:pt x="1018" y="1"/>
                  </a:lnTo>
                  <a:lnTo>
                    <a:pt x="1089" y="3"/>
                  </a:lnTo>
                  <a:lnTo>
                    <a:pt x="1160" y="5"/>
                  </a:lnTo>
                  <a:lnTo>
                    <a:pt x="1231" y="10"/>
                  </a:lnTo>
                  <a:lnTo>
                    <a:pt x="1298" y="16"/>
                  </a:lnTo>
                  <a:lnTo>
                    <a:pt x="1362" y="21"/>
                  </a:lnTo>
                  <a:lnTo>
                    <a:pt x="1424" y="28"/>
                  </a:lnTo>
                  <a:lnTo>
                    <a:pt x="1483" y="37"/>
                  </a:lnTo>
                  <a:lnTo>
                    <a:pt x="1538" y="45"/>
                  </a:lnTo>
                  <a:lnTo>
                    <a:pt x="1587" y="55"/>
                  </a:lnTo>
                  <a:lnTo>
                    <a:pt x="1634" y="64"/>
                  </a:lnTo>
                  <a:lnTo>
                    <a:pt x="1675" y="75"/>
                  </a:lnTo>
                  <a:lnTo>
                    <a:pt x="1713" y="87"/>
                  </a:lnTo>
                  <a:lnTo>
                    <a:pt x="1743" y="99"/>
                  </a:lnTo>
                  <a:lnTo>
                    <a:pt x="1768" y="111"/>
                  </a:lnTo>
                  <a:lnTo>
                    <a:pt x="1789" y="123"/>
                  </a:lnTo>
                  <a:lnTo>
                    <a:pt x="1805" y="136"/>
                  </a:lnTo>
                  <a:lnTo>
                    <a:pt x="1813" y="150"/>
                  </a:lnTo>
                  <a:lnTo>
                    <a:pt x="1815" y="161"/>
                  </a:lnTo>
                  <a:lnTo>
                    <a:pt x="1813" y="175"/>
                  </a:lnTo>
                  <a:lnTo>
                    <a:pt x="1805" y="188"/>
                  </a:lnTo>
                  <a:lnTo>
                    <a:pt x="1789" y="201"/>
                  </a:lnTo>
                  <a:lnTo>
                    <a:pt x="1768" y="214"/>
                  </a:lnTo>
                  <a:lnTo>
                    <a:pt x="1743" y="226"/>
                  </a:lnTo>
                  <a:lnTo>
                    <a:pt x="1713" y="238"/>
                  </a:lnTo>
                  <a:lnTo>
                    <a:pt x="1675" y="250"/>
                  </a:lnTo>
                  <a:lnTo>
                    <a:pt x="1634" y="260"/>
                  </a:lnTo>
                  <a:lnTo>
                    <a:pt x="1587" y="271"/>
                  </a:lnTo>
                  <a:lnTo>
                    <a:pt x="1538" y="280"/>
                  </a:lnTo>
                  <a:lnTo>
                    <a:pt x="1483" y="289"/>
                  </a:lnTo>
                  <a:lnTo>
                    <a:pt x="1424" y="297"/>
                  </a:lnTo>
                  <a:lnTo>
                    <a:pt x="1362" y="303"/>
                  </a:lnTo>
                  <a:lnTo>
                    <a:pt x="1298" y="310"/>
                  </a:lnTo>
                  <a:lnTo>
                    <a:pt x="1231" y="315"/>
                  </a:lnTo>
                  <a:lnTo>
                    <a:pt x="1160" y="319"/>
                  </a:lnTo>
                  <a:lnTo>
                    <a:pt x="1089" y="321"/>
                  </a:lnTo>
                  <a:lnTo>
                    <a:pt x="1018" y="323"/>
                  </a:lnTo>
                  <a:lnTo>
                    <a:pt x="945" y="325"/>
                  </a:lnTo>
                  <a:lnTo>
                    <a:pt x="871" y="325"/>
                  </a:lnTo>
                  <a:lnTo>
                    <a:pt x="799" y="323"/>
                  </a:lnTo>
                  <a:lnTo>
                    <a:pt x="727" y="321"/>
                  </a:lnTo>
                  <a:lnTo>
                    <a:pt x="656" y="319"/>
                  </a:lnTo>
                  <a:lnTo>
                    <a:pt x="587" y="315"/>
                  </a:lnTo>
                  <a:lnTo>
                    <a:pt x="519" y="310"/>
                  </a:lnTo>
                  <a:lnTo>
                    <a:pt x="453" y="303"/>
                  </a:lnTo>
                  <a:lnTo>
                    <a:pt x="393" y="297"/>
                  </a:lnTo>
                  <a:lnTo>
                    <a:pt x="334" y="289"/>
                  </a:lnTo>
                  <a:lnTo>
                    <a:pt x="280" y="280"/>
                  </a:lnTo>
                  <a:lnTo>
                    <a:pt x="229" y="271"/>
                  </a:lnTo>
                  <a:lnTo>
                    <a:pt x="183" y="260"/>
                  </a:lnTo>
                  <a:lnTo>
                    <a:pt x="141" y="250"/>
                  </a:lnTo>
                  <a:lnTo>
                    <a:pt x="105" y="238"/>
                  </a:lnTo>
                  <a:lnTo>
                    <a:pt x="73" y="226"/>
                  </a:lnTo>
                  <a:lnTo>
                    <a:pt x="46" y="214"/>
                  </a:lnTo>
                  <a:lnTo>
                    <a:pt x="27" y="201"/>
                  </a:lnTo>
                  <a:lnTo>
                    <a:pt x="13" y="188"/>
                  </a:lnTo>
                  <a:lnTo>
                    <a:pt x="3" y="175"/>
                  </a:lnTo>
                  <a:lnTo>
                    <a:pt x="0" y="161"/>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82"/>
            <p:cNvSpPr>
              <a:spLocks/>
            </p:cNvSpPr>
            <p:nvPr/>
          </p:nvSpPr>
          <p:spPr bwMode="auto">
            <a:xfrm>
              <a:off x="12337" y="7282"/>
              <a:ext cx="1815" cy="322"/>
            </a:xfrm>
            <a:custGeom>
              <a:avLst/>
              <a:gdLst/>
              <a:ahLst/>
              <a:cxnLst>
                <a:cxn ang="0">
                  <a:pos x="0" y="160"/>
                </a:cxn>
                <a:cxn ang="0">
                  <a:pos x="13" y="187"/>
                </a:cxn>
                <a:cxn ang="0">
                  <a:pos x="46" y="212"/>
                </a:cxn>
                <a:cxn ang="0">
                  <a:pos x="105" y="236"/>
                </a:cxn>
                <a:cxn ang="0">
                  <a:pos x="183" y="258"/>
                </a:cxn>
                <a:cxn ang="0">
                  <a:pos x="280" y="278"/>
                </a:cxn>
                <a:cxn ang="0">
                  <a:pos x="393" y="293"/>
                </a:cxn>
                <a:cxn ang="0">
                  <a:pos x="519" y="307"/>
                </a:cxn>
                <a:cxn ang="0">
                  <a:pos x="656" y="315"/>
                </a:cxn>
                <a:cxn ang="0">
                  <a:pos x="799" y="321"/>
                </a:cxn>
                <a:cxn ang="0">
                  <a:pos x="1089" y="319"/>
                </a:cxn>
                <a:cxn ang="0">
                  <a:pos x="1231" y="312"/>
                </a:cxn>
                <a:cxn ang="0">
                  <a:pos x="1362" y="301"/>
                </a:cxn>
                <a:cxn ang="0">
                  <a:pos x="1483" y="286"/>
                </a:cxn>
                <a:cxn ang="0">
                  <a:pos x="1587" y="268"/>
                </a:cxn>
                <a:cxn ang="0">
                  <a:pos x="1675" y="248"/>
                </a:cxn>
                <a:cxn ang="0">
                  <a:pos x="1743" y="224"/>
                </a:cxn>
                <a:cxn ang="0">
                  <a:pos x="1789" y="200"/>
                </a:cxn>
                <a:cxn ang="0">
                  <a:pos x="1813" y="173"/>
                </a:cxn>
                <a:cxn ang="0">
                  <a:pos x="1813" y="147"/>
                </a:cxn>
                <a:cxn ang="0">
                  <a:pos x="1789" y="122"/>
                </a:cxn>
                <a:cxn ang="0">
                  <a:pos x="1743" y="98"/>
                </a:cxn>
                <a:cxn ang="0">
                  <a:pos x="1675" y="75"/>
                </a:cxn>
                <a:cxn ang="0">
                  <a:pos x="1587" y="55"/>
                </a:cxn>
                <a:cxn ang="0">
                  <a:pos x="1483" y="36"/>
                </a:cxn>
                <a:cxn ang="0">
                  <a:pos x="1362" y="20"/>
                </a:cxn>
                <a:cxn ang="0">
                  <a:pos x="1231" y="10"/>
                </a:cxn>
                <a:cxn ang="0">
                  <a:pos x="1089" y="2"/>
                </a:cxn>
                <a:cxn ang="0">
                  <a:pos x="799" y="0"/>
                </a:cxn>
                <a:cxn ang="0">
                  <a:pos x="656" y="6"/>
                </a:cxn>
                <a:cxn ang="0">
                  <a:pos x="519" y="15"/>
                </a:cxn>
                <a:cxn ang="0">
                  <a:pos x="393" y="28"/>
                </a:cxn>
                <a:cxn ang="0">
                  <a:pos x="280" y="44"/>
                </a:cxn>
                <a:cxn ang="0">
                  <a:pos x="183" y="63"/>
                </a:cxn>
                <a:cxn ang="0">
                  <a:pos x="105" y="86"/>
                </a:cxn>
                <a:cxn ang="0">
                  <a:pos x="46" y="110"/>
                </a:cxn>
                <a:cxn ang="0">
                  <a:pos x="13" y="134"/>
                </a:cxn>
                <a:cxn ang="0">
                  <a:pos x="0" y="160"/>
                </a:cxn>
              </a:cxnLst>
              <a:rect l="0" t="0" r="r" b="b"/>
              <a:pathLst>
                <a:path w="1815" h="322">
                  <a:moveTo>
                    <a:pt x="0" y="160"/>
                  </a:moveTo>
                  <a:lnTo>
                    <a:pt x="0" y="160"/>
                  </a:lnTo>
                  <a:lnTo>
                    <a:pt x="3" y="173"/>
                  </a:lnTo>
                  <a:lnTo>
                    <a:pt x="13" y="187"/>
                  </a:lnTo>
                  <a:lnTo>
                    <a:pt x="27" y="200"/>
                  </a:lnTo>
                  <a:lnTo>
                    <a:pt x="46" y="212"/>
                  </a:lnTo>
                  <a:lnTo>
                    <a:pt x="73" y="224"/>
                  </a:lnTo>
                  <a:lnTo>
                    <a:pt x="105" y="236"/>
                  </a:lnTo>
                  <a:lnTo>
                    <a:pt x="141" y="248"/>
                  </a:lnTo>
                  <a:lnTo>
                    <a:pt x="183" y="258"/>
                  </a:lnTo>
                  <a:lnTo>
                    <a:pt x="229" y="268"/>
                  </a:lnTo>
                  <a:lnTo>
                    <a:pt x="280" y="278"/>
                  </a:lnTo>
                  <a:lnTo>
                    <a:pt x="334" y="286"/>
                  </a:lnTo>
                  <a:lnTo>
                    <a:pt x="393" y="293"/>
                  </a:lnTo>
                  <a:lnTo>
                    <a:pt x="453" y="301"/>
                  </a:lnTo>
                  <a:lnTo>
                    <a:pt x="519" y="307"/>
                  </a:lnTo>
                  <a:lnTo>
                    <a:pt x="587" y="312"/>
                  </a:lnTo>
                  <a:lnTo>
                    <a:pt x="656" y="315"/>
                  </a:lnTo>
                  <a:lnTo>
                    <a:pt x="727" y="319"/>
                  </a:lnTo>
                  <a:lnTo>
                    <a:pt x="799" y="321"/>
                  </a:lnTo>
                  <a:lnTo>
                    <a:pt x="1018" y="321"/>
                  </a:lnTo>
                  <a:lnTo>
                    <a:pt x="1089" y="319"/>
                  </a:lnTo>
                  <a:lnTo>
                    <a:pt x="1160" y="315"/>
                  </a:lnTo>
                  <a:lnTo>
                    <a:pt x="1231" y="312"/>
                  </a:lnTo>
                  <a:lnTo>
                    <a:pt x="1298" y="307"/>
                  </a:lnTo>
                  <a:lnTo>
                    <a:pt x="1362" y="301"/>
                  </a:lnTo>
                  <a:lnTo>
                    <a:pt x="1424" y="293"/>
                  </a:lnTo>
                  <a:lnTo>
                    <a:pt x="1483" y="286"/>
                  </a:lnTo>
                  <a:lnTo>
                    <a:pt x="1538" y="278"/>
                  </a:lnTo>
                  <a:lnTo>
                    <a:pt x="1587" y="268"/>
                  </a:lnTo>
                  <a:lnTo>
                    <a:pt x="1634" y="258"/>
                  </a:lnTo>
                  <a:lnTo>
                    <a:pt x="1675" y="248"/>
                  </a:lnTo>
                  <a:lnTo>
                    <a:pt x="1713" y="236"/>
                  </a:lnTo>
                  <a:lnTo>
                    <a:pt x="1743" y="224"/>
                  </a:lnTo>
                  <a:lnTo>
                    <a:pt x="1768" y="212"/>
                  </a:lnTo>
                  <a:lnTo>
                    <a:pt x="1789" y="200"/>
                  </a:lnTo>
                  <a:lnTo>
                    <a:pt x="1805" y="187"/>
                  </a:lnTo>
                  <a:lnTo>
                    <a:pt x="1813" y="173"/>
                  </a:lnTo>
                  <a:lnTo>
                    <a:pt x="1815" y="160"/>
                  </a:lnTo>
                  <a:lnTo>
                    <a:pt x="1813" y="147"/>
                  </a:lnTo>
                  <a:lnTo>
                    <a:pt x="1805" y="134"/>
                  </a:lnTo>
                  <a:lnTo>
                    <a:pt x="1789" y="122"/>
                  </a:lnTo>
                  <a:lnTo>
                    <a:pt x="1768" y="110"/>
                  </a:lnTo>
                  <a:lnTo>
                    <a:pt x="1743" y="98"/>
                  </a:lnTo>
                  <a:lnTo>
                    <a:pt x="1713" y="86"/>
                  </a:lnTo>
                  <a:lnTo>
                    <a:pt x="1675" y="75"/>
                  </a:lnTo>
                  <a:lnTo>
                    <a:pt x="1634" y="63"/>
                  </a:lnTo>
                  <a:lnTo>
                    <a:pt x="1587" y="55"/>
                  </a:lnTo>
                  <a:lnTo>
                    <a:pt x="1538" y="44"/>
                  </a:lnTo>
                  <a:lnTo>
                    <a:pt x="1483" y="36"/>
                  </a:lnTo>
                  <a:lnTo>
                    <a:pt x="1424" y="28"/>
                  </a:lnTo>
                  <a:lnTo>
                    <a:pt x="1362" y="20"/>
                  </a:lnTo>
                  <a:lnTo>
                    <a:pt x="1298" y="15"/>
                  </a:lnTo>
                  <a:lnTo>
                    <a:pt x="1231" y="10"/>
                  </a:lnTo>
                  <a:lnTo>
                    <a:pt x="1160" y="6"/>
                  </a:lnTo>
                  <a:lnTo>
                    <a:pt x="1089" y="2"/>
                  </a:lnTo>
                  <a:lnTo>
                    <a:pt x="1018" y="0"/>
                  </a:lnTo>
                  <a:lnTo>
                    <a:pt x="799" y="0"/>
                  </a:lnTo>
                  <a:lnTo>
                    <a:pt x="727" y="2"/>
                  </a:lnTo>
                  <a:lnTo>
                    <a:pt x="656" y="6"/>
                  </a:lnTo>
                  <a:lnTo>
                    <a:pt x="587" y="10"/>
                  </a:lnTo>
                  <a:lnTo>
                    <a:pt x="519" y="15"/>
                  </a:lnTo>
                  <a:lnTo>
                    <a:pt x="453" y="20"/>
                  </a:lnTo>
                  <a:lnTo>
                    <a:pt x="393" y="28"/>
                  </a:lnTo>
                  <a:lnTo>
                    <a:pt x="334" y="36"/>
                  </a:lnTo>
                  <a:lnTo>
                    <a:pt x="280" y="44"/>
                  </a:lnTo>
                  <a:lnTo>
                    <a:pt x="229" y="55"/>
                  </a:lnTo>
                  <a:lnTo>
                    <a:pt x="183" y="63"/>
                  </a:lnTo>
                  <a:lnTo>
                    <a:pt x="141" y="75"/>
                  </a:lnTo>
                  <a:lnTo>
                    <a:pt x="105" y="86"/>
                  </a:lnTo>
                  <a:lnTo>
                    <a:pt x="73" y="98"/>
                  </a:lnTo>
                  <a:lnTo>
                    <a:pt x="46" y="110"/>
                  </a:lnTo>
                  <a:lnTo>
                    <a:pt x="27" y="122"/>
                  </a:lnTo>
                  <a:lnTo>
                    <a:pt x="13" y="134"/>
                  </a:lnTo>
                  <a:lnTo>
                    <a:pt x="3" y="147"/>
                  </a:lnTo>
                  <a:lnTo>
                    <a:pt x="0" y="160"/>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83"/>
            <p:cNvSpPr>
              <a:spLocks/>
            </p:cNvSpPr>
            <p:nvPr/>
          </p:nvSpPr>
          <p:spPr bwMode="auto">
            <a:xfrm>
              <a:off x="12337" y="7282"/>
              <a:ext cx="1815" cy="322"/>
            </a:xfrm>
            <a:custGeom>
              <a:avLst/>
              <a:gdLst/>
              <a:ahLst/>
              <a:cxnLst>
                <a:cxn ang="0">
                  <a:pos x="3" y="147"/>
                </a:cxn>
                <a:cxn ang="0">
                  <a:pos x="27" y="122"/>
                </a:cxn>
                <a:cxn ang="0">
                  <a:pos x="73" y="98"/>
                </a:cxn>
                <a:cxn ang="0">
                  <a:pos x="141" y="75"/>
                </a:cxn>
                <a:cxn ang="0">
                  <a:pos x="229" y="55"/>
                </a:cxn>
                <a:cxn ang="0">
                  <a:pos x="334" y="36"/>
                </a:cxn>
                <a:cxn ang="0">
                  <a:pos x="453" y="20"/>
                </a:cxn>
                <a:cxn ang="0">
                  <a:pos x="587" y="10"/>
                </a:cxn>
                <a:cxn ang="0">
                  <a:pos x="727" y="2"/>
                </a:cxn>
                <a:cxn ang="0">
                  <a:pos x="1018" y="0"/>
                </a:cxn>
                <a:cxn ang="0">
                  <a:pos x="1160" y="6"/>
                </a:cxn>
                <a:cxn ang="0">
                  <a:pos x="1298" y="15"/>
                </a:cxn>
                <a:cxn ang="0">
                  <a:pos x="1424" y="28"/>
                </a:cxn>
                <a:cxn ang="0">
                  <a:pos x="1538" y="44"/>
                </a:cxn>
                <a:cxn ang="0">
                  <a:pos x="1634" y="63"/>
                </a:cxn>
                <a:cxn ang="0">
                  <a:pos x="1713" y="86"/>
                </a:cxn>
                <a:cxn ang="0">
                  <a:pos x="1768" y="110"/>
                </a:cxn>
                <a:cxn ang="0">
                  <a:pos x="1805" y="134"/>
                </a:cxn>
                <a:cxn ang="0">
                  <a:pos x="1815" y="160"/>
                </a:cxn>
                <a:cxn ang="0">
                  <a:pos x="1805" y="187"/>
                </a:cxn>
                <a:cxn ang="0">
                  <a:pos x="1768" y="212"/>
                </a:cxn>
                <a:cxn ang="0">
                  <a:pos x="1713" y="236"/>
                </a:cxn>
                <a:cxn ang="0">
                  <a:pos x="1634" y="258"/>
                </a:cxn>
                <a:cxn ang="0">
                  <a:pos x="1538" y="278"/>
                </a:cxn>
                <a:cxn ang="0">
                  <a:pos x="1424" y="293"/>
                </a:cxn>
                <a:cxn ang="0">
                  <a:pos x="1298" y="307"/>
                </a:cxn>
                <a:cxn ang="0">
                  <a:pos x="1160" y="315"/>
                </a:cxn>
                <a:cxn ang="0">
                  <a:pos x="1018" y="321"/>
                </a:cxn>
                <a:cxn ang="0">
                  <a:pos x="727" y="319"/>
                </a:cxn>
                <a:cxn ang="0">
                  <a:pos x="587" y="312"/>
                </a:cxn>
                <a:cxn ang="0">
                  <a:pos x="453" y="301"/>
                </a:cxn>
                <a:cxn ang="0">
                  <a:pos x="334" y="286"/>
                </a:cxn>
                <a:cxn ang="0">
                  <a:pos x="229" y="268"/>
                </a:cxn>
                <a:cxn ang="0">
                  <a:pos x="141" y="248"/>
                </a:cxn>
                <a:cxn ang="0">
                  <a:pos x="73" y="224"/>
                </a:cxn>
                <a:cxn ang="0">
                  <a:pos x="27" y="200"/>
                </a:cxn>
                <a:cxn ang="0">
                  <a:pos x="3" y="173"/>
                </a:cxn>
              </a:cxnLst>
              <a:rect l="0" t="0" r="r" b="b"/>
              <a:pathLst>
                <a:path w="1815" h="322">
                  <a:moveTo>
                    <a:pt x="0" y="160"/>
                  </a:moveTo>
                  <a:lnTo>
                    <a:pt x="3" y="147"/>
                  </a:lnTo>
                  <a:lnTo>
                    <a:pt x="13" y="134"/>
                  </a:lnTo>
                  <a:lnTo>
                    <a:pt x="27" y="122"/>
                  </a:lnTo>
                  <a:lnTo>
                    <a:pt x="46" y="110"/>
                  </a:lnTo>
                  <a:lnTo>
                    <a:pt x="73" y="98"/>
                  </a:lnTo>
                  <a:lnTo>
                    <a:pt x="105" y="86"/>
                  </a:lnTo>
                  <a:lnTo>
                    <a:pt x="141" y="75"/>
                  </a:lnTo>
                  <a:lnTo>
                    <a:pt x="183" y="63"/>
                  </a:lnTo>
                  <a:lnTo>
                    <a:pt x="229" y="55"/>
                  </a:lnTo>
                  <a:lnTo>
                    <a:pt x="280" y="44"/>
                  </a:lnTo>
                  <a:lnTo>
                    <a:pt x="334" y="36"/>
                  </a:lnTo>
                  <a:lnTo>
                    <a:pt x="393" y="28"/>
                  </a:lnTo>
                  <a:lnTo>
                    <a:pt x="453" y="20"/>
                  </a:lnTo>
                  <a:lnTo>
                    <a:pt x="519" y="15"/>
                  </a:lnTo>
                  <a:lnTo>
                    <a:pt x="587" y="10"/>
                  </a:lnTo>
                  <a:lnTo>
                    <a:pt x="656" y="6"/>
                  </a:lnTo>
                  <a:lnTo>
                    <a:pt x="727" y="2"/>
                  </a:lnTo>
                  <a:lnTo>
                    <a:pt x="799" y="0"/>
                  </a:lnTo>
                  <a:lnTo>
                    <a:pt x="1018" y="0"/>
                  </a:lnTo>
                  <a:lnTo>
                    <a:pt x="1089" y="2"/>
                  </a:lnTo>
                  <a:lnTo>
                    <a:pt x="1160" y="6"/>
                  </a:lnTo>
                  <a:lnTo>
                    <a:pt x="1231" y="10"/>
                  </a:lnTo>
                  <a:lnTo>
                    <a:pt x="1298" y="15"/>
                  </a:lnTo>
                  <a:lnTo>
                    <a:pt x="1362" y="20"/>
                  </a:lnTo>
                  <a:lnTo>
                    <a:pt x="1424" y="28"/>
                  </a:lnTo>
                  <a:lnTo>
                    <a:pt x="1483" y="36"/>
                  </a:lnTo>
                  <a:lnTo>
                    <a:pt x="1538" y="44"/>
                  </a:lnTo>
                  <a:lnTo>
                    <a:pt x="1587" y="55"/>
                  </a:lnTo>
                  <a:lnTo>
                    <a:pt x="1634" y="63"/>
                  </a:lnTo>
                  <a:lnTo>
                    <a:pt x="1675" y="75"/>
                  </a:lnTo>
                  <a:lnTo>
                    <a:pt x="1713" y="86"/>
                  </a:lnTo>
                  <a:lnTo>
                    <a:pt x="1743" y="98"/>
                  </a:lnTo>
                  <a:lnTo>
                    <a:pt x="1768" y="110"/>
                  </a:lnTo>
                  <a:lnTo>
                    <a:pt x="1789" y="122"/>
                  </a:lnTo>
                  <a:lnTo>
                    <a:pt x="1805" y="134"/>
                  </a:lnTo>
                  <a:lnTo>
                    <a:pt x="1813" y="147"/>
                  </a:lnTo>
                  <a:lnTo>
                    <a:pt x="1815" y="160"/>
                  </a:lnTo>
                  <a:lnTo>
                    <a:pt x="1813" y="173"/>
                  </a:lnTo>
                  <a:lnTo>
                    <a:pt x="1805" y="187"/>
                  </a:lnTo>
                  <a:lnTo>
                    <a:pt x="1789" y="200"/>
                  </a:lnTo>
                  <a:lnTo>
                    <a:pt x="1768" y="212"/>
                  </a:lnTo>
                  <a:lnTo>
                    <a:pt x="1743" y="224"/>
                  </a:lnTo>
                  <a:lnTo>
                    <a:pt x="1713" y="236"/>
                  </a:lnTo>
                  <a:lnTo>
                    <a:pt x="1675" y="248"/>
                  </a:lnTo>
                  <a:lnTo>
                    <a:pt x="1634" y="258"/>
                  </a:lnTo>
                  <a:lnTo>
                    <a:pt x="1587" y="268"/>
                  </a:lnTo>
                  <a:lnTo>
                    <a:pt x="1538" y="278"/>
                  </a:lnTo>
                  <a:lnTo>
                    <a:pt x="1483" y="286"/>
                  </a:lnTo>
                  <a:lnTo>
                    <a:pt x="1424" y="293"/>
                  </a:lnTo>
                  <a:lnTo>
                    <a:pt x="1362" y="301"/>
                  </a:lnTo>
                  <a:lnTo>
                    <a:pt x="1298" y="307"/>
                  </a:lnTo>
                  <a:lnTo>
                    <a:pt x="1231" y="312"/>
                  </a:lnTo>
                  <a:lnTo>
                    <a:pt x="1160" y="315"/>
                  </a:lnTo>
                  <a:lnTo>
                    <a:pt x="1089" y="319"/>
                  </a:lnTo>
                  <a:lnTo>
                    <a:pt x="1018" y="321"/>
                  </a:lnTo>
                  <a:lnTo>
                    <a:pt x="799" y="321"/>
                  </a:lnTo>
                  <a:lnTo>
                    <a:pt x="727" y="319"/>
                  </a:lnTo>
                  <a:lnTo>
                    <a:pt x="656" y="315"/>
                  </a:lnTo>
                  <a:lnTo>
                    <a:pt x="587" y="312"/>
                  </a:lnTo>
                  <a:lnTo>
                    <a:pt x="519" y="307"/>
                  </a:lnTo>
                  <a:lnTo>
                    <a:pt x="453" y="301"/>
                  </a:lnTo>
                  <a:lnTo>
                    <a:pt x="393" y="293"/>
                  </a:lnTo>
                  <a:lnTo>
                    <a:pt x="334" y="286"/>
                  </a:lnTo>
                  <a:lnTo>
                    <a:pt x="280" y="278"/>
                  </a:lnTo>
                  <a:lnTo>
                    <a:pt x="229" y="268"/>
                  </a:lnTo>
                  <a:lnTo>
                    <a:pt x="183" y="258"/>
                  </a:lnTo>
                  <a:lnTo>
                    <a:pt x="141" y="248"/>
                  </a:lnTo>
                  <a:lnTo>
                    <a:pt x="105" y="236"/>
                  </a:lnTo>
                  <a:lnTo>
                    <a:pt x="73" y="224"/>
                  </a:lnTo>
                  <a:lnTo>
                    <a:pt x="46" y="212"/>
                  </a:lnTo>
                  <a:lnTo>
                    <a:pt x="27" y="200"/>
                  </a:lnTo>
                  <a:lnTo>
                    <a:pt x="13" y="187"/>
                  </a:lnTo>
                  <a:lnTo>
                    <a:pt x="3" y="173"/>
                  </a:lnTo>
                  <a:lnTo>
                    <a:pt x="0" y="160"/>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84"/>
            <p:cNvSpPr>
              <a:spLocks/>
            </p:cNvSpPr>
            <p:nvPr/>
          </p:nvSpPr>
          <p:spPr bwMode="auto">
            <a:xfrm>
              <a:off x="12337" y="7199"/>
              <a:ext cx="1815" cy="326"/>
            </a:xfrm>
            <a:custGeom>
              <a:avLst/>
              <a:gdLst/>
              <a:ahLst/>
              <a:cxnLst>
                <a:cxn ang="0">
                  <a:pos x="0" y="163"/>
                </a:cxn>
                <a:cxn ang="0">
                  <a:pos x="13" y="188"/>
                </a:cxn>
                <a:cxn ang="0">
                  <a:pos x="46" y="214"/>
                </a:cxn>
                <a:cxn ang="0">
                  <a:pos x="105" y="237"/>
                </a:cxn>
                <a:cxn ang="0">
                  <a:pos x="183" y="260"/>
                </a:cxn>
                <a:cxn ang="0">
                  <a:pos x="280" y="280"/>
                </a:cxn>
                <a:cxn ang="0">
                  <a:pos x="393" y="296"/>
                </a:cxn>
                <a:cxn ang="0">
                  <a:pos x="519" y="309"/>
                </a:cxn>
                <a:cxn ang="0">
                  <a:pos x="656" y="319"/>
                </a:cxn>
                <a:cxn ang="0">
                  <a:pos x="799" y="323"/>
                </a:cxn>
                <a:cxn ang="0">
                  <a:pos x="945" y="325"/>
                </a:cxn>
                <a:cxn ang="0">
                  <a:pos x="1089" y="321"/>
                </a:cxn>
                <a:cxn ang="0">
                  <a:pos x="1231" y="315"/>
                </a:cxn>
                <a:cxn ang="0">
                  <a:pos x="1362" y="303"/>
                </a:cxn>
                <a:cxn ang="0">
                  <a:pos x="1483" y="289"/>
                </a:cxn>
                <a:cxn ang="0">
                  <a:pos x="1587" y="271"/>
                </a:cxn>
                <a:cxn ang="0">
                  <a:pos x="1675" y="250"/>
                </a:cxn>
                <a:cxn ang="0">
                  <a:pos x="1743" y="226"/>
                </a:cxn>
                <a:cxn ang="0">
                  <a:pos x="1789" y="201"/>
                </a:cxn>
                <a:cxn ang="0">
                  <a:pos x="1813" y="175"/>
                </a:cxn>
                <a:cxn ang="0">
                  <a:pos x="1813" y="150"/>
                </a:cxn>
                <a:cxn ang="0">
                  <a:pos x="1789" y="123"/>
                </a:cxn>
                <a:cxn ang="0">
                  <a:pos x="1743" y="99"/>
                </a:cxn>
                <a:cxn ang="0">
                  <a:pos x="1675" y="75"/>
                </a:cxn>
                <a:cxn ang="0">
                  <a:pos x="1587" y="55"/>
                </a:cxn>
                <a:cxn ang="0">
                  <a:pos x="1483" y="37"/>
                </a:cxn>
                <a:cxn ang="0">
                  <a:pos x="1362" y="21"/>
                </a:cxn>
                <a:cxn ang="0">
                  <a:pos x="1231" y="10"/>
                </a:cxn>
                <a:cxn ang="0">
                  <a:pos x="1089" y="3"/>
                </a:cxn>
                <a:cxn ang="0">
                  <a:pos x="945" y="0"/>
                </a:cxn>
                <a:cxn ang="0">
                  <a:pos x="799" y="1"/>
                </a:cxn>
                <a:cxn ang="0">
                  <a:pos x="656" y="7"/>
                </a:cxn>
                <a:cxn ang="0">
                  <a:pos x="519" y="15"/>
                </a:cxn>
                <a:cxn ang="0">
                  <a:pos x="393" y="30"/>
                </a:cxn>
                <a:cxn ang="0">
                  <a:pos x="280" y="45"/>
                </a:cxn>
                <a:cxn ang="0">
                  <a:pos x="183" y="66"/>
                </a:cxn>
                <a:cxn ang="0">
                  <a:pos x="105" y="87"/>
                </a:cxn>
                <a:cxn ang="0">
                  <a:pos x="46" y="111"/>
                </a:cxn>
                <a:cxn ang="0">
                  <a:pos x="13" y="136"/>
                </a:cxn>
                <a:cxn ang="0">
                  <a:pos x="0" y="163"/>
                </a:cxn>
              </a:cxnLst>
              <a:rect l="0" t="0" r="r" b="b"/>
              <a:pathLst>
                <a:path w="1815" h="326">
                  <a:moveTo>
                    <a:pt x="0" y="163"/>
                  </a:moveTo>
                  <a:lnTo>
                    <a:pt x="0" y="163"/>
                  </a:lnTo>
                  <a:lnTo>
                    <a:pt x="3" y="175"/>
                  </a:lnTo>
                  <a:lnTo>
                    <a:pt x="13" y="188"/>
                  </a:lnTo>
                  <a:lnTo>
                    <a:pt x="27" y="201"/>
                  </a:lnTo>
                  <a:lnTo>
                    <a:pt x="46" y="214"/>
                  </a:lnTo>
                  <a:lnTo>
                    <a:pt x="73" y="226"/>
                  </a:lnTo>
                  <a:lnTo>
                    <a:pt x="105" y="237"/>
                  </a:lnTo>
                  <a:lnTo>
                    <a:pt x="141" y="250"/>
                  </a:lnTo>
                  <a:lnTo>
                    <a:pt x="183" y="260"/>
                  </a:lnTo>
                  <a:lnTo>
                    <a:pt x="229" y="271"/>
                  </a:lnTo>
                  <a:lnTo>
                    <a:pt x="280" y="280"/>
                  </a:lnTo>
                  <a:lnTo>
                    <a:pt x="334" y="289"/>
                  </a:lnTo>
                  <a:lnTo>
                    <a:pt x="393" y="296"/>
                  </a:lnTo>
                  <a:lnTo>
                    <a:pt x="453" y="303"/>
                  </a:lnTo>
                  <a:lnTo>
                    <a:pt x="519" y="309"/>
                  </a:lnTo>
                  <a:lnTo>
                    <a:pt x="587" y="315"/>
                  </a:lnTo>
                  <a:lnTo>
                    <a:pt x="656" y="319"/>
                  </a:lnTo>
                  <a:lnTo>
                    <a:pt x="727" y="321"/>
                  </a:lnTo>
                  <a:lnTo>
                    <a:pt x="799" y="323"/>
                  </a:lnTo>
                  <a:lnTo>
                    <a:pt x="871" y="325"/>
                  </a:lnTo>
                  <a:lnTo>
                    <a:pt x="945" y="325"/>
                  </a:lnTo>
                  <a:lnTo>
                    <a:pt x="1018" y="323"/>
                  </a:lnTo>
                  <a:lnTo>
                    <a:pt x="1089" y="321"/>
                  </a:lnTo>
                  <a:lnTo>
                    <a:pt x="1160" y="319"/>
                  </a:lnTo>
                  <a:lnTo>
                    <a:pt x="1231" y="315"/>
                  </a:lnTo>
                  <a:lnTo>
                    <a:pt x="1298" y="309"/>
                  </a:lnTo>
                  <a:lnTo>
                    <a:pt x="1362" y="303"/>
                  </a:lnTo>
                  <a:lnTo>
                    <a:pt x="1424" y="296"/>
                  </a:lnTo>
                  <a:lnTo>
                    <a:pt x="1483" y="289"/>
                  </a:lnTo>
                  <a:lnTo>
                    <a:pt x="1538" y="280"/>
                  </a:lnTo>
                  <a:lnTo>
                    <a:pt x="1587" y="271"/>
                  </a:lnTo>
                  <a:lnTo>
                    <a:pt x="1634" y="260"/>
                  </a:lnTo>
                  <a:lnTo>
                    <a:pt x="1675" y="250"/>
                  </a:lnTo>
                  <a:lnTo>
                    <a:pt x="1713" y="237"/>
                  </a:lnTo>
                  <a:lnTo>
                    <a:pt x="1743" y="226"/>
                  </a:lnTo>
                  <a:lnTo>
                    <a:pt x="1768" y="214"/>
                  </a:lnTo>
                  <a:lnTo>
                    <a:pt x="1789" y="201"/>
                  </a:lnTo>
                  <a:lnTo>
                    <a:pt x="1805" y="188"/>
                  </a:lnTo>
                  <a:lnTo>
                    <a:pt x="1813" y="175"/>
                  </a:lnTo>
                  <a:lnTo>
                    <a:pt x="1815" y="163"/>
                  </a:lnTo>
                  <a:lnTo>
                    <a:pt x="1813" y="150"/>
                  </a:lnTo>
                  <a:lnTo>
                    <a:pt x="1805" y="136"/>
                  </a:lnTo>
                  <a:lnTo>
                    <a:pt x="1789" y="123"/>
                  </a:lnTo>
                  <a:lnTo>
                    <a:pt x="1768" y="111"/>
                  </a:lnTo>
                  <a:lnTo>
                    <a:pt x="1743" y="99"/>
                  </a:lnTo>
                  <a:lnTo>
                    <a:pt x="1713" y="87"/>
                  </a:lnTo>
                  <a:lnTo>
                    <a:pt x="1675" y="75"/>
                  </a:lnTo>
                  <a:lnTo>
                    <a:pt x="1634" y="66"/>
                  </a:lnTo>
                  <a:lnTo>
                    <a:pt x="1587" y="55"/>
                  </a:lnTo>
                  <a:lnTo>
                    <a:pt x="1538" y="45"/>
                  </a:lnTo>
                  <a:lnTo>
                    <a:pt x="1483" y="37"/>
                  </a:lnTo>
                  <a:lnTo>
                    <a:pt x="1424" y="30"/>
                  </a:lnTo>
                  <a:lnTo>
                    <a:pt x="1362" y="21"/>
                  </a:lnTo>
                  <a:lnTo>
                    <a:pt x="1298" y="15"/>
                  </a:lnTo>
                  <a:lnTo>
                    <a:pt x="1231" y="10"/>
                  </a:lnTo>
                  <a:lnTo>
                    <a:pt x="1160" y="7"/>
                  </a:lnTo>
                  <a:lnTo>
                    <a:pt x="1089" y="3"/>
                  </a:lnTo>
                  <a:lnTo>
                    <a:pt x="1018" y="1"/>
                  </a:lnTo>
                  <a:lnTo>
                    <a:pt x="945" y="0"/>
                  </a:lnTo>
                  <a:lnTo>
                    <a:pt x="871" y="0"/>
                  </a:lnTo>
                  <a:lnTo>
                    <a:pt x="799" y="1"/>
                  </a:lnTo>
                  <a:lnTo>
                    <a:pt x="727" y="3"/>
                  </a:lnTo>
                  <a:lnTo>
                    <a:pt x="656" y="7"/>
                  </a:lnTo>
                  <a:lnTo>
                    <a:pt x="587" y="10"/>
                  </a:lnTo>
                  <a:lnTo>
                    <a:pt x="519" y="15"/>
                  </a:lnTo>
                  <a:lnTo>
                    <a:pt x="453" y="21"/>
                  </a:lnTo>
                  <a:lnTo>
                    <a:pt x="393" y="30"/>
                  </a:lnTo>
                  <a:lnTo>
                    <a:pt x="334" y="37"/>
                  </a:lnTo>
                  <a:lnTo>
                    <a:pt x="280" y="45"/>
                  </a:lnTo>
                  <a:lnTo>
                    <a:pt x="229" y="55"/>
                  </a:lnTo>
                  <a:lnTo>
                    <a:pt x="183" y="66"/>
                  </a:lnTo>
                  <a:lnTo>
                    <a:pt x="141" y="75"/>
                  </a:lnTo>
                  <a:lnTo>
                    <a:pt x="105" y="87"/>
                  </a:lnTo>
                  <a:lnTo>
                    <a:pt x="73" y="99"/>
                  </a:lnTo>
                  <a:lnTo>
                    <a:pt x="46" y="111"/>
                  </a:lnTo>
                  <a:lnTo>
                    <a:pt x="27" y="123"/>
                  </a:lnTo>
                  <a:lnTo>
                    <a:pt x="13" y="136"/>
                  </a:lnTo>
                  <a:lnTo>
                    <a:pt x="3" y="150"/>
                  </a:lnTo>
                  <a:lnTo>
                    <a:pt x="0" y="163"/>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85"/>
            <p:cNvSpPr>
              <a:spLocks/>
            </p:cNvSpPr>
            <p:nvPr/>
          </p:nvSpPr>
          <p:spPr bwMode="auto">
            <a:xfrm>
              <a:off x="12337" y="7199"/>
              <a:ext cx="1815" cy="326"/>
            </a:xfrm>
            <a:custGeom>
              <a:avLst/>
              <a:gdLst/>
              <a:ahLst/>
              <a:cxnLst>
                <a:cxn ang="0">
                  <a:pos x="3" y="150"/>
                </a:cxn>
                <a:cxn ang="0">
                  <a:pos x="27" y="123"/>
                </a:cxn>
                <a:cxn ang="0">
                  <a:pos x="73" y="99"/>
                </a:cxn>
                <a:cxn ang="0">
                  <a:pos x="141" y="75"/>
                </a:cxn>
                <a:cxn ang="0">
                  <a:pos x="229" y="55"/>
                </a:cxn>
                <a:cxn ang="0">
                  <a:pos x="334" y="37"/>
                </a:cxn>
                <a:cxn ang="0">
                  <a:pos x="453" y="21"/>
                </a:cxn>
                <a:cxn ang="0">
                  <a:pos x="587" y="10"/>
                </a:cxn>
                <a:cxn ang="0">
                  <a:pos x="727" y="3"/>
                </a:cxn>
                <a:cxn ang="0">
                  <a:pos x="871" y="0"/>
                </a:cxn>
                <a:cxn ang="0">
                  <a:pos x="1018" y="1"/>
                </a:cxn>
                <a:cxn ang="0">
                  <a:pos x="1160" y="7"/>
                </a:cxn>
                <a:cxn ang="0">
                  <a:pos x="1298" y="15"/>
                </a:cxn>
                <a:cxn ang="0">
                  <a:pos x="1424" y="30"/>
                </a:cxn>
                <a:cxn ang="0">
                  <a:pos x="1538" y="45"/>
                </a:cxn>
                <a:cxn ang="0">
                  <a:pos x="1634" y="66"/>
                </a:cxn>
                <a:cxn ang="0">
                  <a:pos x="1713" y="87"/>
                </a:cxn>
                <a:cxn ang="0">
                  <a:pos x="1768" y="111"/>
                </a:cxn>
                <a:cxn ang="0">
                  <a:pos x="1805" y="136"/>
                </a:cxn>
                <a:cxn ang="0">
                  <a:pos x="1815" y="163"/>
                </a:cxn>
                <a:cxn ang="0">
                  <a:pos x="1805" y="188"/>
                </a:cxn>
                <a:cxn ang="0">
                  <a:pos x="1768" y="214"/>
                </a:cxn>
                <a:cxn ang="0">
                  <a:pos x="1713" y="237"/>
                </a:cxn>
                <a:cxn ang="0">
                  <a:pos x="1634" y="260"/>
                </a:cxn>
                <a:cxn ang="0">
                  <a:pos x="1538" y="280"/>
                </a:cxn>
                <a:cxn ang="0">
                  <a:pos x="1424" y="296"/>
                </a:cxn>
                <a:cxn ang="0">
                  <a:pos x="1298" y="309"/>
                </a:cxn>
                <a:cxn ang="0">
                  <a:pos x="1160" y="319"/>
                </a:cxn>
                <a:cxn ang="0">
                  <a:pos x="1018" y="323"/>
                </a:cxn>
                <a:cxn ang="0">
                  <a:pos x="871" y="325"/>
                </a:cxn>
                <a:cxn ang="0">
                  <a:pos x="727" y="321"/>
                </a:cxn>
                <a:cxn ang="0">
                  <a:pos x="587" y="315"/>
                </a:cxn>
                <a:cxn ang="0">
                  <a:pos x="453" y="303"/>
                </a:cxn>
                <a:cxn ang="0">
                  <a:pos x="334" y="289"/>
                </a:cxn>
                <a:cxn ang="0">
                  <a:pos x="229" y="271"/>
                </a:cxn>
                <a:cxn ang="0">
                  <a:pos x="141" y="250"/>
                </a:cxn>
                <a:cxn ang="0">
                  <a:pos x="73" y="226"/>
                </a:cxn>
                <a:cxn ang="0">
                  <a:pos x="27" y="201"/>
                </a:cxn>
                <a:cxn ang="0">
                  <a:pos x="3" y="175"/>
                </a:cxn>
              </a:cxnLst>
              <a:rect l="0" t="0" r="r" b="b"/>
              <a:pathLst>
                <a:path w="1815" h="326">
                  <a:moveTo>
                    <a:pt x="0" y="163"/>
                  </a:moveTo>
                  <a:lnTo>
                    <a:pt x="3" y="150"/>
                  </a:lnTo>
                  <a:lnTo>
                    <a:pt x="13" y="136"/>
                  </a:lnTo>
                  <a:lnTo>
                    <a:pt x="27" y="123"/>
                  </a:lnTo>
                  <a:lnTo>
                    <a:pt x="46" y="111"/>
                  </a:lnTo>
                  <a:lnTo>
                    <a:pt x="73" y="99"/>
                  </a:lnTo>
                  <a:lnTo>
                    <a:pt x="105" y="87"/>
                  </a:lnTo>
                  <a:lnTo>
                    <a:pt x="141" y="75"/>
                  </a:lnTo>
                  <a:lnTo>
                    <a:pt x="183" y="66"/>
                  </a:lnTo>
                  <a:lnTo>
                    <a:pt x="229" y="55"/>
                  </a:lnTo>
                  <a:lnTo>
                    <a:pt x="280" y="45"/>
                  </a:lnTo>
                  <a:lnTo>
                    <a:pt x="334" y="37"/>
                  </a:lnTo>
                  <a:lnTo>
                    <a:pt x="393" y="30"/>
                  </a:lnTo>
                  <a:lnTo>
                    <a:pt x="453" y="21"/>
                  </a:lnTo>
                  <a:lnTo>
                    <a:pt x="519" y="15"/>
                  </a:lnTo>
                  <a:lnTo>
                    <a:pt x="587" y="10"/>
                  </a:lnTo>
                  <a:lnTo>
                    <a:pt x="656" y="7"/>
                  </a:lnTo>
                  <a:lnTo>
                    <a:pt x="727" y="3"/>
                  </a:lnTo>
                  <a:lnTo>
                    <a:pt x="799" y="1"/>
                  </a:lnTo>
                  <a:lnTo>
                    <a:pt x="871" y="0"/>
                  </a:lnTo>
                  <a:lnTo>
                    <a:pt x="945" y="0"/>
                  </a:lnTo>
                  <a:lnTo>
                    <a:pt x="1018" y="1"/>
                  </a:lnTo>
                  <a:lnTo>
                    <a:pt x="1089" y="3"/>
                  </a:lnTo>
                  <a:lnTo>
                    <a:pt x="1160" y="7"/>
                  </a:lnTo>
                  <a:lnTo>
                    <a:pt x="1231" y="10"/>
                  </a:lnTo>
                  <a:lnTo>
                    <a:pt x="1298" y="15"/>
                  </a:lnTo>
                  <a:lnTo>
                    <a:pt x="1362" y="21"/>
                  </a:lnTo>
                  <a:lnTo>
                    <a:pt x="1424" y="30"/>
                  </a:lnTo>
                  <a:lnTo>
                    <a:pt x="1483" y="37"/>
                  </a:lnTo>
                  <a:lnTo>
                    <a:pt x="1538" y="45"/>
                  </a:lnTo>
                  <a:lnTo>
                    <a:pt x="1587" y="55"/>
                  </a:lnTo>
                  <a:lnTo>
                    <a:pt x="1634" y="66"/>
                  </a:lnTo>
                  <a:lnTo>
                    <a:pt x="1675" y="75"/>
                  </a:lnTo>
                  <a:lnTo>
                    <a:pt x="1713" y="87"/>
                  </a:lnTo>
                  <a:lnTo>
                    <a:pt x="1743" y="99"/>
                  </a:lnTo>
                  <a:lnTo>
                    <a:pt x="1768" y="111"/>
                  </a:lnTo>
                  <a:lnTo>
                    <a:pt x="1789" y="123"/>
                  </a:lnTo>
                  <a:lnTo>
                    <a:pt x="1805" y="136"/>
                  </a:lnTo>
                  <a:lnTo>
                    <a:pt x="1813" y="150"/>
                  </a:lnTo>
                  <a:lnTo>
                    <a:pt x="1815" y="163"/>
                  </a:lnTo>
                  <a:lnTo>
                    <a:pt x="1813" y="175"/>
                  </a:lnTo>
                  <a:lnTo>
                    <a:pt x="1805" y="188"/>
                  </a:lnTo>
                  <a:lnTo>
                    <a:pt x="1789" y="201"/>
                  </a:lnTo>
                  <a:lnTo>
                    <a:pt x="1768" y="214"/>
                  </a:lnTo>
                  <a:lnTo>
                    <a:pt x="1743" y="226"/>
                  </a:lnTo>
                  <a:lnTo>
                    <a:pt x="1713" y="237"/>
                  </a:lnTo>
                  <a:lnTo>
                    <a:pt x="1675" y="250"/>
                  </a:lnTo>
                  <a:lnTo>
                    <a:pt x="1634" y="260"/>
                  </a:lnTo>
                  <a:lnTo>
                    <a:pt x="1587" y="271"/>
                  </a:lnTo>
                  <a:lnTo>
                    <a:pt x="1538" y="280"/>
                  </a:lnTo>
                  <a:lnTo>
                    <a:pt x="1483" y="289"/>
                  </a:lnTo>
                  <a:lnTo>
                    <a:pt x="1424" y="296"/>
                  </a:lnTo>
                  <a:lnTo>
                    <a:pt x="1362" y="303"/>
                  </a:lnTo>
                  <a:lnTo>
                    <a:pt x="1298" y="309"/>
                  </a:lnTo>
                  <a:lnTo>
                    <a:pt x="1231" y="315"/>
                  </a:lnTo>
                  <a:lnTo>
                    <a:pt x="1160" y="319"/>
                  </a:lnTo>
                  <a:lnTo>
                    <a:pt x="1089" y="321"/>
                  </a:lnTo>
                  <a:lnTo>
                    <a:pt x="1018" y="323"/>
                  </a:lnTo>
                  <a:lnTo>
                    <a:pt x="945" y="325"/>
                  </a:lnTo>
                  <a:lnTo>
                    <a:pt x="871" y="325"/>
                  </a:lnTo>
                  <a:lnTo>
                    <a:pt x="799" y="323"/>
                  </a:lnTo>
                  <a:lnTo>
                    <a:pt x="727" y="321"/>
                  </a:lnTo>
                  <a:lnTo>
                    <a:pt x="656" y="319"/>
                  </a:lnTo>
                  <a:lnTo>
                    <a:pt x="587" y="315"/>
                  </a:lnTo>
                  <a:lnTo>
                    <a:pt x="519" y="309"/>
                  </a:lnTo>
                  <a:lnTo>
                    <a:pt x="453" y="303"/>
                  </a:lnTo>
                  <a:lnTo>
                    <a:pt x="393" y="296"/>
                  </a:lnTo>
                  <a:lnTo>
                    <a:pt x="334" y="289"/>
                  </a:lnTo>
                  <a:lnTo>
                    <a:pt x="280" y="280"/>
                  </a:lnTo>
                  <a:lnTo>
                    <a:pt x="229" y="271"/>
                  </a:lnTo>
                  <a:lnTo>
                    <a:pt x="183" y="260"/>
                  </a:lnTo>
                  <a:lnTo>
                    <a:pt x="141" y="250"/>
                  </a:lnTo>
                  <a:lnTo>
                    <a:pt x="105" y="237"/>
                  </a:lnTo>
                  <a:lnTo>
                    <a:pt x="73" y="226"/>
                  </a:lnTo>
                  <a:lnTo>
                    <a:pt x="46" y="214"/>
                  </a:lnTo>
                  <a:lnTo>
                    <a:pt x="27" y="201"/>
                  </a:lnTo>
                  <a:lnTo>
                    <a:pt x="13" y="188"/>
                  </a:lnTo>
                  <a:lnTo>
                    <a:pt x="3" y="175"/>
                  </a:lnTo>
                  <a:lnTo>
                    <a:pt x="0" y="163"/>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86"/>
            <p:cNvSpPr>
              <a:spLocks/>
            </p:cNvSpPr>
            <p:nvPr/>
          </p:nvSpPr>
          <p:spPr bwMode="auto">
            <a:xfrm>
              <a:off x="12337" y="7119"/>
              <a:ext cx="1815" cy="323"/>
            </a:xfrm>
            <a:custGeom>
              <a:avLst/>
              <a:gdLst/>
              <a:ahLst/>
              <a:cxnLst>
                <a:cxn ang="0">
                  <a:pos x="0" y="161"/>
                </a:cxn>
                <a:cxn ang="0">
                  <a:pos x="13" y="187"/>
                </a:cxn>
                <a:cxn ang="0">
                  <a:pos x="46" y="213"/>
                </a:cxn>
                <a:cxn ang="0">
                  <a:pos x="105" y="237"/>
                </a:cxn>
                <a:cxn ang="0">
                  <a:pos x="183" y="259"/>
                </a:cxn>
                <a:cxn ang="0">
                  <a:pos x="280" y="279"/>
                </a:cxn>
                <a:cxn ang="0">
                  <a:pos x="393" y="295"/>
                </a:cxn>
                <a:cxn ang="0">
                  <a:pos x="519" y="308"/>
                </a:cxn>
                <a:cxn ang="0">
                  <a:pos x="656" y="316"/>
                </a:cxn>
                <a:cxn ang="0">
                  <a:pos x="799" y="321"/>
                </a:cxn>
                <a:cxn ang="0">
                  <a:pos x="945" y="322"/>
                </a:cxn>
                <a:cxn ang="0">
                  <a:pos x="1089" y="320"/>
                </a:cxn>
                <a:cxn ang="0">
                  <a:pos x="1231" y="313"/>
                </a:cxn>
                <a:cxn ang="0">
                  <a:pos x="1362" y="301"/>
                </a:cxn>
                <a:cxn ang="0">
                  <a:pos x="1483" y="286"/>
                </a:cxn>
                <a:cxn ang="0">
                  <a:pos x="1587" y="268"/>
                </a:cxn>
                <a:cxn ang="0">
                  <a:pos x="1675" y="248"/>
                </a:cxn>
                <a:cxn ang="0">
                  <a:pos x="1743" y="225"/>
                </a:cxn>
                <a:cxn ang="0">
                  <a:pos x="1789" y="200"/>
                </a:cxn>
                <a:cxn ang="0">
                  <a:pos x="1813" y="175"/>
                </a:cxn>
                <a:cxn ang="0">
                  <a:pos x="1813" y="148"/>
                </a:cxn>
                <a:cxn ang="0">
                  <a:pos x="1789" y="123"/>
                </a:cxn>
                <a:cxn ang="0">
                  <a:pos x="1743" y="99"/>
                </a:cxn>
                <a:cxn ang="0">
                  <a:pos x="1675" y="75"/>
                </a:cxn>
                <a:cxn ang="0">
                  <a:pos x="1587" y="55"/>
                </a:cxn>
                <a:cxn ang="0">
                  <a:pos x="1483" y="37"/>
                </a:cxn>
                <a:cxn ang="0">
                  <a:pos x="1362" y="22"/>
                </a:cxn>
                <a:cxn ang="0">
                  <a:pos x="1231" y="11"/>
                </a:cxn>
                <a:cxn ang="0">
                  <a:pos x="1089" y="3"/>
                </a:cxn>
                <a:cxn ang="0">
                  <a:pos x="945" y="0"/>
                </a:cxn>
                <a:cxn ang="0">
                  <a:pos x="799" y="2"/>
                </a:cxn>
                <a:cxn ang="0">
                  <a:pos x="656" y="7"/>
                </a:cxn>
                <a:cxn ang="0">
                  <a:pos x="519" y="16"/>
                </a:cxn>
                <a:cxn ang="0">
                  <a:pos x="393" y="30"/>
                </a:cxn>
                <a:cxn ang="0">
                  <a:pos x="280" y="45"/>
                </a:cxn>
                <a:cxn ang="0">
                  <a:pos x="183" y="64"/>
                </a:cxn>
                <a:cxn ang="0">
                  <a:pos x="105" y="87"/>
                </a:cxn>
                <a:cxn ang="0">
                  <a:pos x="46" y="111"/>
                </a:cxn>
                <a:cxn ang="0">
                  <a:pos x="13" y="136"/>
                </a:cxn>
                <a:cxn ang="0">
                  <a:pos x="0" y="161"/>
                </a:cxn>
              </a:cxnLst>
              <a:rect l="0" t="0" r="r" b="b"/>
              <a:pathLst>
                <a:path w="1815" h="323">
                  <a:moveTo>
                    <a:pt x="0" y="161"/>
                  </a:moveTo>
                  <a:lnTo>
                    <a:pt x="0" y="161"/>
                  </a:lnTo>
                  <a:lnTo>
                    <a:pt x="3" y="175"/>
                  </a:lnTo>
                  <a:lnTo>
                    <a:pt x="13" y="187"/>
                  </a:lnTo>
                  <a:lnTo>
                    <a:pt x="27" y="200"/>
                  </a:lnTo>
                  <a:lnTo>
                    <a:pt x="46" y="213"/>
                  </a:lnTo>
                  <a:lnTo>
                    <a:pt x="73" y="225"/>
                  </a:lnTo>
                  <a:lnTo>
                    <a:pt x="105" y="237"/>
                  </a:lnTo>
                  <a:lnTo>
                    <a:pt x="141" y="248"/>
                  </a:lnTo>
                  <a:lnTo>
                    <a:pt x="183" y="259"/>
                  </a:lnTo>
                  <a:lnTo>
                    <a:pt x="229" y="268"/>
                  </a:lnTo>
                  <a:lnTo>
                    <a:pt x="280" y="279"/>
                  </a:lnTo>
                  <a:lnTo>
                    <a:pt x="334" y="286"/>
                  </a:lnTo>
                  <a:lnTo>
                    <a:pt x="393" y="295"/>
                  </a:lnTo>
                  <a:lnTo>
                    <a:pt x="453" y="301"/>
                  </a:lnTo>
                  <a:lnTo>
                    <a:pt x="519" y="308"/>
                  </a:lnTo>
                  <a:lnTo>
                    <a:pt x="587" y="313"/>
                  </a:lnTo>
                  <a:lnTo>
                    <a:pt x="656" y="316"/>
                  </a:lnTo>
                  <a:lnTo>
                    <a:pt x="727" y="320"/>
                  </a:lnTo>
                  <a:lnTo>
                    <a:pt x="799" y="321"/>
                  </a:lnTo>
                  <a:lnTo>
                    <a:pt x="871" y="322"/>
                  </a:lnTo>
                  <a:lnTo>
                    <a:pt x="945" y="322"/>
                  </a:lnTo>
                  <a:lnTo>
                    <a:pt x="1018" y="321"/>
                  </a:lnTo>
                  <a:lnTo>
                    <a:pt x="1089" y="320"/>
                  </a:lnTo>
                  <a:lnTo>
                    <a:pt x="1160" y="316"/>
                  </a:lnTo>
                  <a:lnTo>
                    <a:pt x="1231" y="313"/>
                  </a:lnTo>
                  <a:lnTo>
                    <a:pt x="1298" y="308"/>
                  </a:lnTo>
                  <a:lnTo>
                    <a:pt x="1362" y="301"/>
                  </a:lnTo>
                  <a:lnTo>
                    <a:pt x="1424" y="295"/>
                  </a:lnTo>
                  <a:lnTo>
                    <a:pt x="1483" y="286"/>
                  </a:lnTo>
                  <a:lnTo>
                    <a:pt x="1538" y="279"/>
                  </a:lnTo>
                  <a:lnTo>
                    <a:pt x="1587" y="268"/>
                  </a:lnTo>
                  <a:lnTo>
                    <a:pt x="1634" y="259"/>
                  </a:lnTo>
                  <a:lnTo>
                    <a:pt x="1675" y="248"/>
                  </a:lnTo>
                  <a:lnTo>
                    <a:pt x="1713" y="237"/>
                  </a:lnTo>
                  <a:lnTo>
                    <a:pt x="1743" y="225"/>
                  </a:lnTo>
                  <a:lnTo>
                    <a:pt x="1768" y="213"/>
                  </a:lnTo>
                  <a:lnTo>
                    <a:pt x="1789" y="200"/>
                  </a:lnTo>
                  <a:lnTo>
                    <a:pt x="1805" y="187"/>
                  </a:lnTo>
                  <a:lnTo>
                    <a:pt x="1813" y="175"/>
                  </a:lnTo>
                  <a:lnTo>
                    <a:pt x="1815" y="161"/>
                  </a:lnTo>
                  <a:lnTo>
                    <a:pt x="1813" y="148"/>
                  </a:lnTo>
                  <a:lnTo>
                    <a:pt x="1805" y="136"/>
                  </a:lnTo>
                  <a:lnTo>
                    <a:pt x="1789" y="123"/>
                  </a:lnTo>
                  <a:lnTo>
                    <a:pt x="1768" y="111"/>
                  </a:lnTo>
                  <a:lnTo>
                    <a:pt x="1743" y="99"/>
                  </a:lnTo>
                  <a:lnTo>
                    <a:pt x="1713" y="87"/>
                  </a:lnTo>
                  <a:lnTo>
                    <a:pt x="1675" y="75"/>
                  </a:lnTo>
                  <a:lnTo>
                    <a:pt x="1634" y="64"/>
                  </a:lnTo>
                  <a:lnTo>
                    <a:pt x="1587" y="55"/>
                  </a:lnTo>
                  <a:lnTo>
                    <a:pt x="1538" y="45"/>
                  </a:lnTo>
                  <a:lnTo>
                    <a:pt x="1483" y="37"/>
                  </a:lnTo>
                  <a:lnTo>
                    <a:pt x="1424" y="30"/>
                  </a:lnTo>
                  <a:lnTo>
                    <a:pt x="1362" y="22"/>
                  </a:lnTo>
                  <a:lnTo>
                    <a:pt x="1298" y="16"/>
                  </a:lnTo>
                  <a:lnTo>
                    <a:pt x="1231" y="11"/>
                  </a:lnTo>
                  <a:lnTo>
                    <a:pt x="1160" y="7"/>
                  </a:lnTo>
                  <a:lnTo>
                    <a:pt x="1089" y="3"/>
                  </a:lnTo>
                  <a:lnTo>
                    <a:pt x="1018" y="2"/>
                  </a:lnTo>
                  <a:lnTo>
                    <a:pt x="945" y="0"/>
                  </a:lnTo>
                  <a:lnTo>
                    <a:pt x="871" y="0"/>
                  </a:lnTo>
                  <a:lnTo>
                    <a:pt x="799" y="2"/>
                  </a:lnTo>
                  <a:lnTo>
                    <a:pt x="727" y="3"/>
                  </a:lnTo>
                  <a:lnTo>
                    <a:pt x="656" y="7"/>
                  </a:lnTo>
                  <a:lnTo>
                    <a:pt x="587" y="11"/>
                  </a:lnTo>
                  <a:lnTo>
                    <a:pt x="519" y="16"/>
                  </a:lnTo>
                  <a:lnTo>
                    <a:pt x="453" y="22"/>
                  </a:lnTo>
                  <a:lnTo>
                    <a:pt x="393" y="30"/>
                  </a:lnTo>
                  <a:lnTo>
                    <a:pt x="334" y="37"/>
                  </a:lnTo>
                  <a:lnTo>
                    <a:pt x="280" y="45"/>
                  </a:lnTo>
                  <a:lnTo>
                    <a:pt x="229" y="55"/>
                  </a:lnTo>
                  <a:lnTo>
                    <a:pt x="183" y="64"/>
                  </a:lnTo>
                  <a:lnTo>
                    <a:pt x="141" y="75"/>
                  </a:lnTo>
                  <a:lnTo>
                    <a:pt x="105" y="87"/>
                  </a:lnTo>
                  <a:lnTo>
                    <a:pt x="73" y="99"/>
                  </a:lnTo>
                  <a:lnTo>
                    <a:pt x="46" y="111"/>
                  </a:lnTo>
                  <a:lnTo>
                    <a:pt x="27" y="123"/>
                  </a:lnTo>
                  <a:lnTo>
                    <a:pt x="13" y="136"/>
                  </a:lnTo>
                  <a:lnTo>
                    <a:pt x="3" y="148"/>
                  </a:lnTo>
                  <a:lnTo>
                    <a:pt x="0" y="161"/>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87"/>
            <p:cNvSpPr>
              <a:spLocks/>
            </p:cNvSpPr>
            <p:nvPr/>
          </p:nvSpPr>
          <p:spPr bwMode="auto">
            <a:xfrm>
              <a:off x="12337" y="7119"/>
              <a:ext cx="1815" cy="323"/>
            </a:xfrm>
            <a:custGeom>
              <a:avLst/>
              <a:gdLst/>
              <a:ahLst/>
              <a:cxnLst>
                <a:cxn ang="0">
                  <a:pos x="3" y="148"/>
                </a:cxn>
                <a:cxn ang="0">
                  <a:pos x="27" y="123"/>
                </a:cxn>
                <a:cxn ang="0">
                  <a:pos x="73" y="99"/>
                </a:cxn>
                <a:cxn ang="0">
                  <a:pos x="141" y="75"/>
                </a:cxn>
                <a:cxn ang="0">
                  <a:pos x="229" y="55"/>
                </a:cxn>
                <a:cxn ang="0">
                  <a:pos x="334" y="37"/>
                </a:cxn>
                <a:cxn ang="0">
                  <a:pos x="453" y="22"/>
                </a:cxn>
                <a:cxn ang="0">
                  <a:pos x="587" y="11"/>
                </a:cxn>
                <a:cxn ang="0">
                  <a:pos x="727" y="3"/>
                </a:cxn>
                <a:cxn ang="0">
                  <a:pos x="871" y="0"/>
                </a:cxn>
                <a:cxn ang="0">
                  <a:pos x="1018" y="2"/>
                </a:cxn>
                <a:cxn ang="0">
                  <a:pos x="1160" y="7"/>
                </a:cxn>
                <a:cxn ang="0">
                  <a:pos x="1298" y="16"/>
                </a:cxn>
                <a:cxn ang="0">
                  <a:pos x="1424" y="30"/>
                </a:cxn>
                <a:cxn ang="0">
                  <a:pos x="1538" y="45"/>
                </a:cxn>
                <a:cxn ang="0">
                  <a:pos x="1634" y="64"/>
                </a:cxn>
                <a:cxn ang="0">
                  <a:pos x="1713" y="87"/>
                </a:cxn>
                <a:cxn ang="0">
                  <a:pos x="1768" y="111"/>
                </a:cxn>
                <a:cxn ang="0">
                  <a:pos x="1805" y="136"/>
                </a:cxn>
                <a:cxn ang="0">
                  <a:pos x="1815" y="161"/>
                </a:cxn>
                <a:cxn ang="0">
                  <a:pos x="1805" y="187"/>
                </a:cxn>
                <a:cxn ang="0">
                  <a:pos x="1768" y="213"/>
                </a:cxn>
                <a:cxn ang="0">
                  <a:pos x="1713" y="237"/>
                </a:cxn>
                <a:cxn ang="0">
                  <a:pos x="1634" y="259"/>
                </a:cxn>
                <a:cxn ang="0">
                  <a:pos x="1538" y="279"/>
                </a:cxn>
                <a:cxn ang="0">
                  <a:pos x="1424" y="295"/>
                </a:cxn>
                <a:cxn ang="0">
                  <a:pos x="1298" y="308"/>
                </a:cxn>
                <a:cxn ang="0">
                  <a:pos x="1160" y="316"/>
                </a:cxn>
                <a:cxn ang="0">
                  <a:pos x="1018" y="321"/>
                </a:cxn>
                <a:cxn ang="0">
                  <a:pos x="871" y="322"/>
                </a:cxn>
                <a:cxn ang="0">
                  <a:pos x="727" y="320"/>
                </a:cxn>
                <a:cxn ang="0">
                  <a:pos x="587" y="313"/>
                </a:cxn>
                <a:cxn ang="0">
                  <a:pos x="453" y="301"/>
                </a:cxn>
                <a:cxn ang="0">
                  <a:pos x="334" y="286"/>
                </a:cxn>
                <a:cxn ang="0">
                  <a:pos x="229" y="268"/>
                </a:cxn>
                <a:cxn ang="0">
                  <a:pos x="141" y="248"/>
                </a:cxn>
                <a:cxn ang="0">
                  <a:pos x="73" y="225"/>
                </a:cxn>
                <a:cxn ang="0">
                  <a:pos x="27" y="200"/>
                </a:cxn>
                <a:cxn ang="0">
                  <a:pos x="3" y="175"/>
                </a:cxn>
              </a:cxnLst>
              <a:rect l="0" t="0" r="r" b="b"/>
              <a:pathLst>
                <a:path w="1815" h="323">
                  <a:moveTo>
                    <a:pt x="0" y="161"/>
                  </a:moveTo>
                  <a:lnTo>
                    <a:pt x="3" y="148"/>
                  </a:lnTo>
                  <a:lnTo>
                    <a:pt x="13" y="136"/>
                  </a:lnTo>
                  <a:lnTo>
                    <a:pt x="27" y="123"/>
                  </a:lnTo>
                  <a:lnTo>
                    <a:pt x="46" y="111"/>
                  </a:lnTo>
                  <a:lnTo>
                    <a:pt x="73" y="99"/>
                  </a:lnTo>
                  <a:lnTo>
                    <a:pt x="105" y="87"/>
                  </a:lnTo>
                  <a:lnTo>
                    <a:pt x="141" y="75"/>
                  </a:lnTo>
                  <a:lnTo>
                    <a:pt x="183" y="64"/>
                  </a:lnTo>
                  <a:lnTo>
                    <a:pt x="229" y="55"/>
                  </a:lnTo>
                  <a:lnTo>
                    <a:pt x="280" y="45"/>
                  </a:lnTo>
                  <a:lnTo>
                    <a:pt x="334" y="37"/>
                  </a:lnTo>
                  <a:lnTo>
                    <a:pt x="393" y="30"/>
                  </a:lnTo>
                  <a:lnTo>
                    <a:pt x="453" y="22"/>
                  </a:lnTo>
                  <a:lnTo>
                    <a:pt x="519" y="16"/>
                  </a:lnTo>
                  <a:lnTo>
                    <a:pt x="587" y="11"/>
                  </a:lnTo>
                  <a:lnTo>
                    <a:pt x="656" y="7"/>
                  </a:lnTo>
                  <a:lnTo>
                    <a:pt x="727" y="3"/>
                  </a:lnTo>
                  <a:lnTo>
                    <a:pt x="799" y="2"/>
                  </a:lnTo>
                  <a:lnTo>
                    <a:pt x="871" y="0"/>
                  </a:lnTo>
                  <a:lnTo>
                    <a:pt x="945" y="0"/>
                  </a:lnTo>
                  <a:lnTo>
                    <a:pt x="1018" y="2"/>
                  </a:lnTo>
                  <a:lnTo>
                    <a:pt x="1089" y="3"/>
                  </a:lnTo>
                  <a:lnTo>
                    <a:pt x="1160" y="7"/>
                  </a:lnTo>
                  <a:lnTo>
                    <a:pt x="1231" y="11"/>
                  </a:lnTo>
                  <a:lnTo>
                    <a:pt x="1298" y="16"/>
                  </a:lnTo>
                  <a:lnTo>
                    <a:pt x="1362" y="22"/>
                  </a:lnTo>
                  <a:lnTo>
                    <a:pt x="1424" y="30"/>
                  </a:lnTo>
                  <a:lnTo>
                    <a:pt x="1483" y="37"/>
                  </a:lnTo>
                  <a:lnTo>
                    <a:pt x="1538" y="45"/>
                  </a:lnTo>
                  <a:lnTo>
                    <a:pt x="1587" y="55"/>
                  </a:lnTo>
                  <a:lnTo>
                    <a:pt x="1634" y="64"/>
                  </a:lnTo>
                  <a:lnTo>
                    <a:pt x="1675" y="75"/>
                  </a:lnTo>
                  <a:lnTo>
                    <a:pt x="1713" y="87"/>
                  </a:lnTo>
                  <a:lnTo>
                    <a:pt x="1743" y="99"/>
                  </a:lnTo>
                  <a:lnTo>
                    <a:pt x="1768" y="111"/>
                  </a:lnTo>
                  <a:lnTo>
                    <a:pt x="1789" y="123"/>
                  </a:lnTo>
                  <a:lnTo>
                    <a:pt x="1805" y="136"/>
                  </a:lnTo>
                  <a:lnTo>
                    <a:pt x="1813" y="148"/>
                  </a:lnTo>
                  <a:lnTo>
                    <a:pt x="1815" y="161"/>
                  </a:lnTo>
                  <a:lnTo>
                    <a:pt x="1813" y="175"/>
                  </a:lnTo>
                  <a:lnTo>
                    <a:pt x="1805" y="187"/>
                  </a:lnTo>
                  <a:lnTo>
                    <a:pt x="1789" y="200"/>
                  </a:lnTo>
                  <a:lnTo>
                    <a:pt x="1768" y="213"/>
                  </a:lnTo>
                  <a:lnTo>
                    <a:pt x="1743" y="225"/>
                  </a:lnTo>
                  <a:lnTo>
                    <a:pt x="1713" y="237"/>
                  </a:lnTo>
                  <a:lnTo>
                    <a:pt x="1675" y="248"/>
                  </a:lnTo>
                  <a:lnTo>
                    <a:pt x="1634" y="259"/>
                  </a:lnTo>
                  <a:lnTo>
                    <a:pt x="1587" y="268"/>
                  </a:lnTo>
                  <a:lnTo>
                    <a:pt x="1538" y="279"/>
                  </a:lnTo>
                  <a:lnTo>
                    <a:pt x="1483" y="286"/>
                  </a:lnTo>
                  <a:lnTo>
                    <a:pt x="1424" y="295"/>
                  </a:lnTo>
                  <a:lnTo>
                    <a:pt x="1362" y="301"/>
                  </a:lnTo>
                  <a:lnTo>
                    <a:pt x="1298" y="308"/>
                  </a:lnTo>
                  <a:lnTo>
                    <a:pt x="1231" y="313"/>
                  </a:lnTo>
                  <a:lnTo>
                    <a:pt x="1160" y="316"/>
                  </a:lnTo>
                  <a:lnTo>
                    <a:pt x="1089" y="320"/>
                  </a:lnTo>
                  <a:lnTo>
                    <a:pt x="1018" y="321"/>
                  </a:lnTo>
                  <a:lnTo>
                    <a:pt x="945" y="322"/>
                  </a:lnTo>
                  <a:lnTo>
                    <a:pt x="871" y="322"/>
                  </a:lnTo>
                  <a:lnTo>
                    <a:pt x="799" y="321"/>
                  </a:lnTo>
                  <a:lnTo>
                    <a:pt x="727" y="320"/>
                  </a:lnTo>
                  <a:lnTo>
                    <a:pt x="656" y="316"/>
                  </a:lnTo>
                  <a:lnTo>
                    <a:pt x="587" y="313"/>
                  </a:lnTo>
                  <a:lnTo>
                    <a:pt x="519" y="308"/>
                  </a:lnTo>
                  <a:lnTo>
                    <a:pt x="453" y="301"/>
                  </a:lnTo>
                  <a:lnTo>
                    <a:pt x="393" y="295"/>
                  </a:lnTo>
                  <a:lnTo>
                    <a:pt x="334" y="286"/>
                  </a:lnTo>
                  <a:lnTo>
                    <a:pt x="280" y="279"/>
                  </a:lnTo>
                  <a:lnTo>
                    <a:pt x="229" y="268"/>
                  </a:lnTo>
                  <a:lnTo>
                    <a:pt x="183" y="259"/>
                  </a:lnTo>
                  <a:lnTo>
                    <a:pt x="141" y="248"/>
                  </a:lnTo>
                  <a:lnTo>
                    <a:pt x="105" y="237"/>
                  </a:lnTo>
                  <a:lnTo>
                    <a:pt x="73" y="225"/>
                  </a:lnTo>
                  <a:lnTo>
                    <a:pt x="46" y="213"/>
                  </a:lnTo>
                  <a:lnTo>
                    <a:pt x="27" y="200"/>
                  </a:lnTo>
                  <a:lnTo>
                    <a:pt x="13" y="187"/>
                  </a:lnTo>
                  <a:lnTo>
                    <a:pt x="3" y="175"/>
                  </a:lnTo>
                  <a:lnTo>
                    <a:pt x="0" y="161"/>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Rectangle 88"/>
            <p:cNvSpPr>
              <a:spLocks/>
            </p:cNvSpPr>
            <p:nvPr/>
          </p:nvSpPr>
          <p:spPr bwMode="auto">
            <a:xfrm>
              <a:off x="12177" y="6759"/>
              <a:ext cx="2139" cy="292"/>
            </a:xfrm>
            <a:prstGeom prst="rect">
              <a:avLst/>
            </a:prstGeom>
            <a:no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89"/>
            <p:cNvSpPr>
              <a:spLocks/>
            </p:cNvSpPr>
            <p:nvPr/>
          </p:nvSpPr>
          <p:spPr bwMode="auto">
            <a:xfrm>
              <a:off x="12210" y="6152"/>
              <a:ext cx="2097" cy="560"/>
            </a:xfrm>
            <a:custGeom>
              <a:avLst/>
              <a:gdLst/>
              <a:ahLst/>
              <a:cxnLst>
                <a:cxn ang="0">
                  <a:pos x="0" y="0"/>
                </a:cxn>
                <a:cxn ang="0">
                  <a:pos x="0" y="560"/>
                </a:cxn>
                <a:cxn ang="0">
                  <a:pos x="2097" y="560"/>
                </a:cxn>
                <a:cxn ang="0">
                  <a:pos x="2097" y="187"/>
                </a:cxn>
                <a:cxn ang="0">
                  <a:pos x="0" y="0"/>
                </a:cxn>
              </a:cxnLst>
              <a:rect l="0" t="0" r="r" b="b"/>
              <a:pathLst>
                <a:path w="2097" h="560">
                  <a:moveTo>
                    <a:pt x="0" y="0"/>
                  </a:moveTo>
                  <a:lnTo>
                    <a:pt x="0" y="560"/>
                  </a:lnTo>
                  <a:lnTo>
                    <a:pt x="2097" y="560"/>
                  </a:lnTo>
                  <a:lnTo>
                    <a:pt x="2097" y="187"/>
                  </a:lnTo>
                  <a:lnTo>
                    <a:pt x="0" y="0"/>
                  </a:lnTo>
                  <a:close/>
                </a:path>
              </a:pathLst>
            </a:custGeom>
            <a:solidFill>
              <a:srgbClr val="FEFE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Rectangle 90"/>
            <p:cNvSpPr>
              <a:spLocks/>
            </p:cNvSpPr>
            <p:nvPr/>
          </p:nvSpPr>
          <p:spPr bwMode="auto">
            <a:xfrm>
              <a:off x="11937" y="6209"/>
              <a:ext cx="3020" cy="1947"/>
            </a:xfrm>
            <a:prstGeom prst="rect">
              <a:avLst/>
            </a:prstGeom>
            <a:solidFill>
              <a:srgbClr val="50DB00"/>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Rectangle 91"/>
            <p:cNvSpPr>
              <a:spLocks/>
            </p:cNvSpPr>
            <p:nvPr/>
          </p:nvSpPr>
          <p:spPr bwMode="auto">
            <a:xfrm>
              <a:off x="11937" y="6209"/>
              <a:ext cx="3020" cy="1947"/>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Rectangle 92"/>
            <p:cNvSpPr>
              <a:spLocks noChangeArrowheads="1"/>
            </p:cNvSpPr>
            <p:nvPr/>
          </p:nvSpPr>
          <p:spPr bwMode="auto">
            <a:xfrm>
              <a:off x="12337" y="6312"/>
              <a:ext cx="2780" cy="15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altLang="zh-CN" sz="1200" b="0" i="0" u="none" strike="noStrike" cap="none" normalizeH="0" baseline="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grpSp>
      <p:pic>
        <p:nvPicPr>
          <p:cNvPr id="115" name="Picture 93"/>
          <p:cNvPicPr>
            <a:picLocks noChangeAspect="1" noChangeArrowheads="1"/>
          </p:cNvPicPr>
          <p:nvPr/>
        </p:nvPicPr>
        <p:blipFill>
          <a:blip r:embed="rId2"/>
          <a:srcRect/>
          <a:stretch>
            <a:fillRect/>
          </a:stretch>
        </p:blipFill>
        <p:spPr bwMode="auto">
          <a:xfrm>
            <a:off x="7092280" y="4968205"/>
            <a:ext cx="1771650" cy="981075"/>
          </a:xfrm>
          <a:prstGeom prst="rect">
            <a:avLst/>
          </a:prstGeom>
          <a:noFill/>
          <a:ln w="9525">
            <a:noFill/>
            <a:miter lim="800000"/>
            <a:headEnd/>
            <a:tailEnd/>
          </a:ln>
        </p:spPr>
      </p:pic>
      <p:sp>
        <p:nvSpPr>
          <p:cNvPr id="116" name="Text Box 94"/>
          <p:cNvSpPr txBox="1">
            <a:spLocks noChangeArrowheads="1"/>
          </p:cNvSpPr>
          <p:nvPr/>
        </p:nvSpPr>
        <p:spPr bwMode="auto">
          <a:xfrm>
            <a:off x="7236296" y="5013176"/>
            <a:ext cx="1917700" cy="12366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800" b="1" i="0" u="none" strike="noStrike" cap="none" normalizeH="0" baseline="0" dirty="0" smtClean="0">
                <a:ln>
                  <a:noFill/>
                </a:ln>
                <a:solidFill>
                  <a:schemeClr val="tx1"/>
                </a:solidFill>
                <a:effectLst/>
                <a:latin typeface="Arial" pitchFamily="34" charset="0"/>
                <a:ea typeface="宋体" pitchFamily="2" charset="-122"/>
                <a:cs typeface="Arial" pitchFamily="34" charset="0"/>
              </a:rPr>
              <a:t>File System</a:t>
            </a:r>
            <a:endParaRPr kumimoji="0" lang="en-US" altLang="zh-CN" sz="9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800" b="1" i="0" u="none" strike="noStrike" cap="none" normalizeH="0" baseline="0" dirty="0" smtClean="0">
                <a:ln>
                  <a:noFill/>
                </a:ln>
                <a:solidFill>
                  <a:schemeClr val="tx1"/>
                </a:solidFill>
                <a:effectLst/>
                <a:latin typeface="Arial" pitchFamily="34" charset="0"/>
                <a:ea typeface="宋体" pitchFamily="2" charset="-122"/>
                <a:cs typeface="Arial" pitchFamily="34" charset="0"/>
              </a:rPr>
              <a:t>Storage Component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9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800" b="1" i="0" u="none" strike="noStrike" cap="none" normalizeH="0" baseline="0" dirty="0" smtClean="0">
                <a:ln>
                  <a:noFill/>
                </a:ln>
                <a:solidFill>
                  <a:srgbClr val="7F7F7F"/>
                </a:solidFill>
                <a:effectLst/>
                <a:latin typeface="Arial" pitchFamily="34" charset="0"/>
                <a:ea typeface="宋体" pitchFamily="2" charset="-122"/>
                <a:cs typeface="Arial" pitchFamily="34" charset="0"/>
              </a:rPr>
              <a:t>Block I/O Manager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800" b="1" dirty="0" smtClean="0">
              <a:solidFill>
                <a:srgbClr val="7F7F7F"/>
              </a:solidFill>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800" b="1" i="0" u="none" strike="noStrike" cap="none" normalizeH="0" baseline="0" dirty="0" smtClean="0">
              <a:ln>
                <a:noFill/>
              </a:ln>
              <a:solidFill>
                <a:srgbClr val="7F7F7F"/>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9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800" b="1" i="0" u="none" strike="noStrike" cap="none" normalizeH="0" baseline="0" dirty="0" smtClean="0">
                <a:ln>
                  <a:noFill/>
                </a:ln>
                <a:solidFill>
                  <a:srgbClr val="000000"/>
                </a:solidFill>
                <a:effectLst/>
                <a:latin typeface="Arial" pitchFamily="34" charset="0"/>
                <a:ea typeface="宋体" pitchFamily="2" charset="-122"/>
                <a:cs typeface="Arial" pitchFamily="34" charset="0"/>
              </a:rPr>
              <a:t>Storage Device</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p:txBody>
      </p:sp>
      <p:pic>
        <p:nvPicPr>
          <p:cNvPr id="117" name="Picture 99"/>
          <p:cNvPicPr>
            <a:picLocks noChangeAspect="1" noChangeArrowheads="1"/>
          </p:cNvPicPr>
          <p:nvPr/>
        </p:nvPicPr>
        <p:blipFill>
          <a:blip r:embed="rId3"/>
          <a:srcRect/>
          <a:stretch>
            <a:fillRect/>
          </a:stretch>
        </p:blipFill>
        <p:spPr bwMode="auto">
          <a:xfrm>
            <a:off x="4716016" y="4869160"/>
            <a:ext cx="1362075" cy="590550"/>
          </a:xfrm>
          <a:prstGeom prst="rect">
            <a:avLst/>
          </a:prstGeom>
          <a:noFill/>
          <a:ln w="9525">
            <a:noFill/>
            <a:miter lim="800000"/>
            <a:headEnd/>
            <a:tailEnd/>
          </a:ln>
        </p:spPr>
      </p:pic>
      <p:sp>
        <p:nvSpPr>
          <p:cNvPr id="118" name="Rectangle 96"/>
          <p:cNvSpPr>
            <a:spLocks noChangeArrowheads="1"/>
          </p:cNvSpPr>
          <p:nvPr/>
        </p:nvSpPr>
        <p:spPr bwMode="auto">
          <a:xfrm>
            <a:off x="3960440" y="1412776"/>
            <a:ext cx="3851920" cy="4944661"/>
          </a:xfrm>
          <a:prstGeom prst="rect">
            <a:avLst/>
          </a:prstGeom>
          <a:noFill/>
          <a:ln w="9525">
            <a:noFill/>
            <a:miter lim="800000"/>
            <a:headEnd/>
            <a:tailEnd/>
          </a:ln>
          <a:effectLst/>
        </p:spPr>
        <p:txBody>
          <a:bodyPr vert="horz" wrap="square" lIns="863328" tIns="710976" rIns="761760" bIns="177744"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17500" algn="l"/>
              </a:tabLst>
            </a:pPr>
            <a:endParaRPr lang="en-US" altLang="zh-CN" dirty="0" smtClean="0">
              <a:solidFill>
                <a:srgbClr val="000000"/>
              </a:solidFill>
              <a:latin typeface="Arial" pitchFamily="34"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smtClean="0">
              <a:ln>
                <a:noFill/>
              </a:ln>
              <a:solidFill>
                <a:srgbClr val="000000"/>
              </a:solidFill>
              <a:effectLst/>
              <a:latin typeface="Arial" pitchFamily="34"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317500" algn="l"/>
              </a:tabLst>
            </a:pPr>
            <a:endParaRPr lang="en-US" altLang="zh-CN" sz="800" b="1" dirty="0" smtClean="0">
              <a:solidFill>
                <a:srgbClr val="000000"/>
              </a:solidFill>
              <a:latin typeface="Arial" pitchFamily="34"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smtClean="0">
              <a:ln>
                <a:noFill/>
              </a:ln>
              <a:solidFill>
                <a:srgbClr val="000000"/>
              </a:solidFill>
              <a:effectLst/>
              <a:latin typeface="Arial" pitchFamily="34"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317500" algn="l"/>
              </a:tabLst>
            </a:pPr>
            <a:r>
              <a:rPr kumimoji="0" lang="en-US" altLang="zh-CN" sz="800" b="1" i="0" u="none" strike="noStrike" cap="none" normalizeH="0" baseline="0" dirty="0" smtClean="0">
                <a:ln>
                  <a:noFill/>
                </a:ln>
                <a:solidFill>
                  <a:srgbClr val="000000"/>
                </a:solidFill>
                <a:effectLst/>
                <a:latin typeface="Arial" pitchFamily="34" charset="0"/>
                <a:ea typeface="宋体" pitchFamily="2" charset="-122"/>
                <a:cs typeface="Arial" pitchFamily="34" charset="0"/>
              </a:rPr>
              <a:t>CPU</a:t>
            </a:r>
            <a:endParaRPr kumimoji="0" lang="en-US" altLang="zh-CN" sz="800" b="0" i="0" u="none" strike="noStrike" cap="none" normalizeH="0" baseline="0" dirty="0" smtClean="0">
              <a:ln>
                <a:noFill/>
              </a:ln>
              <a:solidFill>
                <a:srgbClr val="000000"/>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9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smtClean="0">
                <a:ln>
                  <a:noFill/>
                </a:ln>
                <a:solidFill>
                  <a:srgbClr val="7F7F7F"/>
                </a:solidFill>
                <a:effectLst/>
                <a:latin typeface="Arial" pitchFamily="34" charset="0"/>
                <a:ea typeface="宋体" pitchFamily="2" charset="-122"/>
                <a:cs typeface="Arial" pitchFamily="34" charset="0"/>
              </a:rPr>
              <a:t>Applications</a:t>
            </a: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smtClean="0">
              <a:ln>
                <a:noFill/>
              </a:ln>
              <a:solidFill>
                <a:srgbClr val="7F7F7F"/>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9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smtClean="0">
                <a:ln>
                  <a:noFill/>
                </a:ln>
                <a:solidFill>
                  <a:srgbClr val="7F7F7F"/>
                </a:solidFill>
                <a:effectLst/>
                <a:latin typeface="Arial" pitchFamily="34" charset="0"/>
                <a:ea typeface="宋体" pitchFamily="2" charset="-122"/>
                <a:cs typeface="Arial" pitchFamily="34" charset="0"/>
              </a:rPr>
              <a:t>System Call Interface</a:t>
            </a:r>
            <a:endParaRPr kumimoji="0" lang="en-US" altLang="zh-CN" sz="9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smtClean="0">
              <a:ln>
                <a:noFill/>
              </a:ln>
              <a:solidFill>
                <a:srgbClr val="000000"/>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smtClean="0">
                <a:ln>
                  <a:noFill/>
                </a:ln>
                <a:solidFill>
                  <a:srgbClr val="000000"/>
                </a:solidFill>
                <a:effectLst/>
                <a:latin typeface="Arial" pitchFamily="34" charset="0"/>
                <a:ea typeface="宋体" pitchFamily="2" charset="-122"/>
                <a:cs typeface="Arial" pitchFamily="34" charset="0"/>
              </a:rPr>
              <a:t>File System</a:t>
            </a:r>
            <a:endParaRPr kumimoji="0" lang="en-US" altLang="zh-CN" sz="9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smtClean="0">
                <a:ln>
                  <a:noFill/>
                </a:ln>
                <a:solidFill>
                  <a:srgbClr val="000000"/>
                </a:solidFill>
                <a:effectLst/>
                <a:latin typeface="Arial" pitchFamily="34" charset="0"/>
                <a:ea typeface="宋体" pitchFamily="2" charset="-122"/>
                <a:cs typeface="Arial" pitchFamily="34" charset="0"/>
              </a:rPr>
              <a:t>User Component</a:t>
            </a:r>
            <a:endParaRPr kumimoji="0" lang="en-US" altLang="zh-CN" sz="9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smtClean="0">
              <a:ln>
                <a:noFill/>
              </a:ln>
              <a:solidFill>
                <a:srgbClr val="000000"/>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smtClean="0">
                <a:ln>
                  <a:noFill/>
                </a:ln>
                <a:solidFill>
                  <a:srgbClr val="000000"/>
                </a:solidFill>
                <a:effectLst/>
                <a:latin typeface="Arial" pitchFamily="34" charset="0"/>
                <a:ea typeface="宋体" pitchFamily="2" charset="-122"/>
                <a:cs typeface="Arial" pitchFamily="34" charset="0"/>
              </a:rPr>
              <a:t>File System</a:t>
            </a:r>
            <a:endParaRPr kumimoji="0" lang="en-US" altLang="zh-CN" sz="9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smtClean="0">
                <a:ln>
                  <a:noFill/>
                </a:ln>
                <a:solidFill>
                  <a:srgbClr val="000000"/>
                </a:solidFill>
                <a:effectLst/>
                <a:latin typeface="Arial" pitchFamily="34" charset="0"/>
                <a:ea typeface="宋体" pitchFamily="2" charset="-122"/>
                <a:cs typeface="Arial" pitchFamily="34" charset="0"/>
              </a:rPr>
              <a:t>Storage Component</a:t>
            </a:r>
            <a:endParaRPr kumimoji="0" lang="en-US" altLang="zh-CN" sz="800" b="1" i="0" u="none" strike="noStrike" cap="none" normalizeH="0" baseline="0" dirty="0" smtClean="0">
              <a:ln>
                <a:noFill/>
              </a:ln>
              <a:solidFill>
                <a:srgbClr val="FFFFFF"/>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lang="en-US" altLang="zh-CN" sz="800" b="1" dirty="0" smtClean="0">
              <a:solidFill>
                <a:srgbClr val="FFFFFF"/>
              </a:solidFill>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9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smtClean="0">
              <a:ln>
                <a:noFill/>
              </a:ln>
              <a:solidFill>
                <a:srgbClr val="7F7F7F"/>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lang="en-US" altLang="zh-CN" sz="800" b="1" dirty="0" smtClean="0">
              <a:solidFill>
                <a:srgbClr val="7F7F7F"/>
              </a:solidFill>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smtClean="0">
              <a:ln>
                <a:noFill/>
              </a:ln>
              <a:solidFill>
                <a:srgbClr val="7F7F7F"/>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smtClean="0">
                <a:ln>
                  <a:noFill/>
                </a:ln>
                <a:solidFill>
                  <a:srgbClr val="7F7F7F"/>
                </a:solidFill>
                <a:effectLst/>
                <a:latin typeface="Arial" pitchFamily="34" charset="0"/>
                <a:ea typeface="宋体" pitchFamily="2" charset="-122"/>
                <a:cs typeface="Arial" pitchFamily="34" charset="0"/>
              </a:rPr>
              <a:t>Block I/O Manager</a:t>
            </a:r>
            <a:endParaRPr kumimoji="0" lang="en-US" altLang="zh-CN" sz="9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smtClean="0">
              <a:ln>
                <a:noFill/>
              </a:ln>
              <a:solidFill>
                <a:srgbClr val="000000"/>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lang="en-US" altLang="zh-CN" sz="800" b="1" dirty="0" smtClean="0">
              <a:solidFill>
                <a:srgbClr val="000000"/>
              </a:solidFill>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lang="en-US" altLang="zh-CN" sz="800" b="1" dirty="0" smtClean="0">
              <a:solidFill>
                <a:srgbClr val="000000"/>
              </a:solidFill>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lang="en-US" altLang="zh-CN" sz="800" b="1" dirty="0" smtClean="0">
              <a:solidFill>
                <a:srgbClr val="000000"/>
              </a:solidFill>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smtClean="0">
                <a:ln>
                  <a:noFill/>
                </a:ln>
                <a:solidFill>
                  <a:srgbClr val="000000"/>
                </a:solidFill>
                <a:effectLst/>
                <a:latin typeface="Arial" pitchFamily="34" charset="0"/>
                <a:ea typeface="宋体" pitchFamily="2" charset="-122"/>
                <a:cs typeface="Arial" pitchFamily="34" charset="0"/>
              </a:rPr>
              <a:t>Storage Device</a:t>
            </a:r>
            <a:endParaRPr kumimoji="0" lang="en-US" altLang="zh-CN" sz="800" b="0" i="0" u="none" strike="noStrike" cap="none" normalizeH="0" baseline="0" dirty="0" smtClean="0">
              <a:ln>
                <a:noFill/>
              </a:ln>
              <a:solidFill>
                <a:srgbClr val="000000"/>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0" i="0" u="none" strike="noStrike" cap="none" normalizeH="0" baseline="0" dirty="0" smtClean="0">
                <a:ln>
                  <a:noFill/>
                </a:ln>
                <a:solidFill>
                  <a:srgbClr val="000000"/>
                </a:solidFill>
                <a:effectLst/>
                <a:latin typeface="Arial" pitchFamily="34" charset="0"/>
                <a:ea typeface="宋体" pitchFamily="2" charset="-122"/>
              </a:rPr>
              <a:t/>
            </a:r>
            <a:br>
              <a:rPr kumimoji="0" lang="en-US" altLang="zh-CN" sz="800" b="0" i="0" u="none" strike="noStrike" cap="none" normalizeH="0" baseline="0" dirty="0" smtClean="0">
                <a:ln>
                  <a:noFill/>
                </a:ln>
                <a:solidFill>
                  <a:srgbClr val="000000"/>
                </a:solidFill>
                <a:effectLst/>
                <a:latin typeface="Arial" pitchFamily="34" charset="0"/>
                <a:ea typeface="宋体" pitchFamily="2" charset="-122"/>
              </a:rPr>
            </a:br>
            <a:endParaRPr kumimoji="0" lang="en-US" altLang="zh-CN" sz="9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119" name="矩形 118"/>
          <p:cNvSpPr/>
          <p:nvPr/>
        </p:nvSpPr>
        <p:spPr>
          <a:xfrm>
            <a:off x="6894512" y="2712983"/>
            <a:ext cx="1637928" cy="1692771"/>
          </a:xfrm>
          <a:prstGeom prst="rect">
            <a:avLst/>
          </a:prstGeom>
        </p:spPr>
        <p:txBody>
          <a:bodyPr wrap="square">
            <a:spAutoFit/>
          </a:bodyPr>
          <a:lstStyle/>
          <a:p>
            <a:pPr lvl="0" eaLnBrk="0" fontAlgn="base" hangingPunct="0">
              <a:spcBef>
                <a:spcPct val="0"/>
              </a:spcBef>
              <a:spcAft>
                <a:spcPct val="0"/>
              </a:spcAft>
              <a:tabLst>
                <a:tab pos="317500" algn="l"/>
              </a:tabLst>
            </a:pPr>
            <a:r>
              <a:rPr lang="en-US" altLang="zh-CN" sz="800" b="1" dirty="0" smtClean="0">
                <a:solidFill>
                  <a:srgbClr val="000000"/>
                </a:solidFill>
                <a:latin typeface="Arial" pitchFamily="34" charset="0"/>
                <a:ea typeface="宋体" pitchFamily="2" charset="-122"/>
                <a:cs typeface="Arial" pitchFamily="34" charset="0"/>
              </a:rPr>
              <a:t>CPU</a:t>
            </a:r>
            <a:endParaRPr lang="en-US" altLang="zh-CN" sz="800" dirty="0" smtClean="0">
              <a:solidFill>
                <a:srgbClr val="000000"/>
              </a:solidFill>
              <a:latin typeface="Arial" pitchFamily="34" charset="0"/>
              <a:ea typeface="宋体" pitchFamily="2" charset="-122"/>
            </a:endParaRPr>
          </a:p>
          <a:p>
            <a:pPr lvl="0" eaLnBrk="0" fontAlgn="base" hangingPunct="0">
              <a:spcBef>
                <a:spcPct val="0"/>
              </a:spcBef>
              <a:spcAft>
                <a:spcPct val="0"/>
              </a:spcAft>
              <a:tabLst>
                <a:tab pos="317500" algn="l"/>
              </a:tabLst>
            </a:pPr>
            <a:r>
              <a:rPr lang="en-US" altLang="zh-CN" sz="800" dirty="0" smtClean="0">
                <a:solidFill>
                  <a:srgbClr val="000000"/>
                </a:solidFill>
                <a:latin typeface="Arial" pitchFamily="34" charset="0"/>
                <a:ea typeface="宋体" pitchFamily="2" charset="-122"/>
              </a:rPr>
              <a:t/>
            </a:r>
            <a:br>
              <a:rPr lang="en-US" altLang="zh-CN" sz="800" dirty="0" smtClean="0">
                <a:solidFill>
                  <a:srgbClr val="000000"/>
                </a:solidFill>
                <a:latin typeface="Arial" pitchFamily="34" charset="0"/>
                <a:ea typeface="宋体" pitchFamily="2" charset="-122"/>
              </a:rPr>
            </a:br>
            <a:endParaRPr lang="en-US" altLang="zh-CN" sz="800" dirty="0" smtClean="0">
              <a:latin typeface="Arial" pitchFamily="34" charset="0"/>
              <a:ea typeface="宋体" pitchFamily="2" charset="-122"/>
            </a:endParaRPr>
          </a:p>
          <a:p>
            <a:pPr lvl="0" eaLnBrk="0" fontAlgn="base" hangingPunct="0">
              <a:spcBef>
                <a:spcPct val="0"/>
              </a:spcBef>
              <a:spcAft>
                <a:spcPct val="0"/>
              </a:spcAft>
              <a:tabLst>
                <a:tab pos="317500" algn="l"/>
              </a:tabLst>
            </a:pPr>
            <a:r>
              <a:rPr lang="en-US" altLang="zh-CN" sz="800" b="1" dirty="0" smtClean="0">
                <a:solidFill>
                  <a:srgbClr val="7F7F7F"/>
                </a:solidFill>
                <a:latin typeface="Arial" pitchFamily="34" charset="0"/>
                <a:ea typeface="宋体" pitchFamily="2" charset="-122"/>
                <a:cs typeface="Arial" pitchFamily="34" charset="0"/>
              </a:rPr>
              <a:t>Applications</a:t>
            </a:r>
          </a:p>
          <a:p>
            <a:pPr lvl="0" eaLnBrk="0" fontAlgn="base" hangingPunct="0">
              <a:spcBef>
                <a:spcPct val="0"/>
              </a:spcBef>
              <a:spcAft>
                <a:spcPct val="0"/>
              </a:spcAft>
              <a:tabLst>
                <a:tab pos="317500" algn="l"/>
              </a:tabLst>
            </a:pPr>
            <a:endParaRPr lang="en-US" altLang="zh-CN" sz="800" b="1" dirty="0" smtClean="0">
              <a:solidFill>
                <a:srgbClr val="7F7F7F"/>
              </a:solidFill>
              <a:latin typeface="Arial" pitchFamily="34" charset="0"/>
              <a:ea typeface="宋体" pitchFamily="2" charset="-122"/>
              <a:cs typeface="Arial" pitchFamily="34" charset="0"/>
            </a:endParaRPr>
          </a:p>
          <a:p>
            <a:pPr lvl="0" eaLnBrk="0" fontAlgn="base" hangingPunct="0">
              <a:spcBef>
                <a:spcPct val="0"/>
              </a:spcBef>
              <a:spcAft>
                <a:spcPct val="0"/>
              </a:spcAft>
              <a:tabLst>
                <a:tab pos="317500" algn="l"/>
              </a:tabLst>
            </a:pPr>
            <a:r>
              <a:rPr lang="en-US" altLang="zh-CN" sz="800" b="1" dirty="0" smtClean="0">
                <a:solidFill>
                  <a:srgbClr val="7F7F7F"/>
                </a:solidFill>
                <a:latin typeface="Arial" pitchFamily="34" charset="0"/>
                <a:ea typeface="宋体" pitchFamily="2" charset="-122"/>
                <a:cs typeface="Arial" pitchFamily="34" charset="0"/>
              </a:rPr>
              <a:t>System Call Interface</a:t>
            </a:r>
          </a:p>
          <a:p>
            <a:pPr lvl="0" eaLnBrk="0" fontAlgn="base" hangingPunct="0">
              <a:spcBef>
                <a:spcPct val="0"/>
              </a:spcBef>
              <a:spcAft>
                <a:spcPct val="0"/>
              </a:spcAft>
              <a:tabLst>
                <a:tab pos="317500" algn="l"/>
              </a:tabLst>
            </a:pPr>
            <a:endParaRPr lang="en-US" altLang="zh-CN" sz="800" dirty="0" smtClean="0">
              <a:latin typeface="Arial" pitchFamily="34" charset="0"/>
              <a:ea typeface="宋体" pitchFamily="2" charset="-122"/>
            </a:endParaRPr>
          </a:p>
          <a:p>
            <a:pPr lvl="0" eaLnBrk="0" fontAlgn="base" hangingPunct="0">
              <a:spcBef>
                <a:spcPct val="0"/>
              </a:spcBef>
              <a:spcAft>
                <a:spcPct val="0"/>
              </a:spcAft>
              <a:tabLst>
                <a:tab pos="317500" algn="l"/>
              </a:tabLst>
            </a:pPr>
            <a:r>
              <a:rPr lang="en-US" altLang="zh-CN" sz="800" b="1" dirty="0" smtClean="0">
                <a:solidFill>
                  <a:srgbClr val="000000"/>
                </a:solidFill>
                <a:latin typeface="Arial" pitchFamily="34" charset="0"/>
                <a:ea typeface="宋体" pitchFamily="2" charset="-122"/>
                <a:cs typeface="Arial" pitchFamily="34" charset="0"/>
              </a:rPr>
              <a:t>File System</a:t>
            </a:r>
            <a:endParaRPr lang="en-US" altLang="zh-CN" sz="800" dirty="0" smtClean="0">
              <a:latin typeface="Arial" pitchFamily="34" charset="0"/>
              <a:ea typeface="宋体" pitchFamily="2" charset="-122"/>
            </a:endParaRPr>
          </a:p>
          <a:p>
            <a:pPr lvl="0" eaLnBrk="0" fontAlgn="base" hangingPunct="0">
              <a:spcBef>
                <a:spcPct val="0"/>
              </a:spcBef>
              <a:spcAft>
                <a:spcPct val="0"/>
              </a:spcAft>
              <a:tabLst>
                <a:tab pos="317500" algn="l"/>
              </a:tabLst>
            </a:pPr>
            <a:r>
              <a:rPr lang="en-US" altLang="zh-CN" sz="800" b="1" dirty="0" smtClean="0">
                <a:solidFill>
                  <a:srgbClr val="000000"/>
                </a:solidFill>
                <a:latin typeface="Arial" pitchFamily="34" charset="0"/>
                <a:ea typeface="宋体" pitchFamily="2" charset="-122"/>
                <a:cs typeface="Arial" pitchFamily="34" charset="0"/>
              </a:rPr>
              <a:t>User Component</a:t>
            </a:r>
            <a:endParaRPr lang="en-US" altLang="zh-CN" sz="800" dirty="0" smtClean="0">
              <a:latin typeface="Arial" pitchFamily="34" charset="0"/>
              <a:ea typeface="宋体" pitchFamily="2" charset="-122"/>
            </a:endParaRPr>
          </a:p>
          <a:p>
            <a:pPr lvl="0" eaLnBrk="0" fontAlgn="base" hangingPunct="0">
              <a:spcBef>
                <a:spcPct val="0"/>
              </a:spcBef>
              <a:spcAft>
                <a:spcPct val="0"/>
              </a:spcAft>
              <a:tabLst>
                <a:tab pos="317500" algn="l"/>
              </a:tabLst>
            </a:pPr>
            <a:endParaRPr lang="en-US" altLang="zh-CN" sz="800" b="1" dirty="0" smtClean="0">
              <a:solidFill>
                <a:srgbClr val="FFFFFF"/>
              </a:solidFill>
              <a:latin typeface="Arial" pitchFamily="34" charset="0"/>
              <a:ea typeface="宋体" pitchFamily="2" charset="-122"/>
              <a:cs typeface="Arial" pitchFamily="34" charset="0"/>
            </a:endParaRPr>
          </a:p>
          <a:p>
            <a:pPr lvl="0" eaLnBrk="0" fontAlgn="base" hangingPunct="0">
              <a:spcBef>
                <a:spcPct val="0"/>
              </a:spcBef>
              <a:spcAft>
                <a:spcPct val="0"/>
              </a:spcAft>
              <a:tabLst>
                <a:tab pos="317500" algn="l"/>
              </a:tabLst>
            </a:pPr>
            <a:endParaRPr lang="en-US" altLang="zh-CN" sz="800" b="1" dirty="0" smtClean="0">
              <a:solidFill>
                <a:srgbClr val="FFFFFF"/>
              </a:solidFill>
              <a:latin typeface="Arial" pitchFamily="34" charset="0"/>
              <a:ea typeface="宋体" pitchFamily="2" charset="-122"/>
              <a:cs typeface="Arial" pitchFamily="34" charset="0"/>
            </a:endParaRPr>
          </a:p>
          <a:p>
            <a:pPr lvl="0" eaLnBrk="0" fontAlgn="base" hangingPunct="0">
              <a:spcBef>
                <a:spcPct val="0"/>
              </a:spcBef>
              <a:spcAft>
                <a:spcPct val="0"/>
              </a:spcAft>
              <a:tabLst>
                <a:tab pos="317500" algn="l"/>
              </a:tabLst>
            </a:pPr>
            <a:endParaRPr lang="en-US" altLang="zh-CN" sz="800" b="1" dirty="0" smtClean="0">
              <a:solidFill>
                <a:srgbClr val="FFFFFF"/>
              </a:solidFill>
              <a:latin typeface="Arial" pitchFamily="34" charset="0"/>
              <a:ea typeface="宋体" pitchFamily="2" charset="-122"/>
              <a:cs typeface="Arial" pitchFamily="34" charset="0"/>
            </a:endParaRPr>
          </a:p>
          <a:p>
            <a:pPr lvl="0" eaLnBrk="0" fontAlgn="base" hangingPunct="0">
              <a:spcBef>
                <a:spcPct val="0"/>
              </a:spcBef>
              <a:spcAft>
                <a:spcPct val="0"/>
              </a:spcAft>
              <a:tabLst>
                <a:tab pos="317500" algn="l"/>
              </a:tabLst>
            </a:pPr>
            <a:r>
              <a:rPr lang="en-US" altLang="zh-CN" sz="800" b="1" dirty="0" smtClean="0">
                <a:solidFill>
                  <a:srgbClr val="FFFFFF"/>
                </a:solidFill>
                <a:latin typeface="Arial" pitchFamily="34" charset="0"/>
                <a:ea typeface="宋体" pitchFamily="2" charset="-122"/>
                <a:cs typeface="Arial" pitchFamily="34" charset="0"/>
              </a:rPr>
              <a:t>Object Interface</a:t>
            </a:r>
            <a:endParaRPr lang="en-US" altLang="zh-CN" sz="800" dirty="0" smtClean="0">
              <a:latin typeface="Arial" pitchFamily="34" charset="0"/>
              <a:ea typeface="宋体" pitchFamily="2" charset="-122"/>
            </a:endParaRPr>
          </a:p>
        </p:txBody>
      </p:sp>
      <p:sp>
        <p:nvSpPr>
          <p:cNvPr id="120" name="TextBox 104"/>
          <p:cNvSpPr txBox="1"/>
          <p:nvPr/>
        </p:nvSpPr>
        <p:spPr>
          <a:xfrm>
            <a:off x="4911520" y="4437112"/>
            <a:ext cx="2017934" cy="246221"/>
          </a:xfrm>
          <a:prstGeom prst="rect">
            <a:avLst/>
          </a:prstGeom>
          <a:noFill/>
        </p:spPr>
        <p:txBody>
          <a:bodyPr wrap="square" rtlCol="0">
            <a:spAutoFit/>
          </a:bodyPr>
          <a:lstStyle/>
          <a:p>
            <a:r>
              <a:rPr lang="en-US" altLang="zh-CN" sz="1000" dirty="0" smtClean="0">
                <a:solidFill>
                  <a:schemeClr val="bg1"/>
                </a:solidFill>
              </a:rPr>
              <a:t>Block Interface</a:t>
            </a:r>
            <a:endParaRPr lang="zh-CN" altLang="en-US" sz="1000" dirty="0">
              <a:solidFill>
                <a:schemeClr val="bg1"/>
              </a:solidFill>
            </a:endParaRPr>
          </a:p>
        </p:txBody>
      </p:sp>
      <p:sp>
        <p:nvSpPr>
          <p:cNvPr id="121" name="TextBox 105"/>
          <p:cNvSpPr txBox="1"/>
          <p:nvPr/>
        </p:nvSpPr>
        <p:spPr>
          <a:xfrm>
            <a:off x="539552" y="1844824"/>
            <a:ext cx="3744416" cy="3539430"/>
          </a:xfrm>
          <a:prstGeom prst="rect">
            <a:avLst/>
          </a:prstGeom>
          <a:noFill/>
        </p:spPr>
        <p:txBody>
          <a:bodyPr wrap="square" rtlCol="0">
            <a:spAutoFit/>
          </a:bodyPr>
          <a:lstStyle/>
          <a:p>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Two changes:</a:t>
            </a:r>
          </a:p>
          <a:p>
            <a:pPr marL="457200" indent="-457200">
              <a:buFont typeface="Arial" panose="020B0604020202020204" pitchFamily="34" charset="0"/>
              <a:buChar char="•"/>
            </a:pP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Object-based storage offloads the storage component to the storage device</a:t>
            </a:r>
          </a:p>
          <a:p>
            <a:pPr marL="457200" indent="-457200">
              <a:buFont typeface="Arial" panose="020B0604020202020204" pitchFamily="34" charset="0"/>
              <a:buChar char="•"/>
            </a:pPr>
            <a:r>
              <a:rPr lang="en-US" altLang="zh-CN" sz="2800" dirty="0" smtClean="0">
                <a:latin typeface="Times New Roman" panose="02020603050405020304" pitchFamily="18" charset="0"/>
                <a:ea typeface="黑体" panose="02010609060101010101" pitchFamily="49" charset="-122"/>
                <a:cs typeface="Times New Roman" panose="02020603050405020304" pitchFamily="18" charset="0"/>
              </a:rPr>
              <a:t>The device interface changes from blocks to objects</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2" name="TextBox 106"/>
          <p:cNvSpPr txBox="1"/>
          <p:nvPr/>
        </p:nvSpPr>
        <p:spPr>
          <a:xfrm>
            <a:off x="4644008" y="1700808"/>
            <a:ext cx="1584176" cy="923330"/>
          </a:xfrm>
          <a:prstGeom prst="rect">
            <a:avLst/>
          </a:prstGeom>
          <a:noFill/>
        </p:spPr>
        <p:txBody>
          <a:bodyPr wrap="square" rtlCol="0">
            <a:spAutoFit/>
          </a:bodyPr>
          <a:lstStyle/>
          <a:p>
            <a:pPr algn="ct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(a)</a:t>
            </a:r>
          </a:p>
          <a:p>
            <a:pPr algn="ct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Traditional model</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3" name="TextBox 107"/>
          <p:cNvSpPr txBox="1"/>
          <p:nvPr/>
        </p:nvSpPr>
        <p:spPr>
          <a:xfrm>
            <a:off x="6732240" y="1700808"/>
            <a:ext cx="1656184" cy="923330"/>
          </a:xfrm>
          <a:prstGeom prst="rect">
            <a:avLst/>
          </a:prstGeom>
          <a:noFill/>
        </p:spPr>
        <p:txBody>
          <a:bodyPr wrap="square" rtlCol="0">
            <a:spAutoFit/>
          </a:bodyPr>
          <a:lstStyle/>
          <a:p>
            <a:pPr algn="ct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(b)</a:t>
            </a:r>
          </a:p>
          <a:p>
            <a:pPr algn="ct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Object storage </a:t>
            </a:r>
          </a:p>
          <a:p>
            <a:pPr algn="ct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107962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28650" y="365127"/>
            <a:ext cx="7886700" cy="781006"/>
          </a:xfrm>
        </p:spPr>
        <p:txBody>
          <a:bodyPr/>
          <a:lstStyle/>
          <a:p>
            <a:pPr algn="l" eaLnBrk="1" hangingPunct="1">
              <a:defRPr/>
            </a:pPr>
            <a:r>
              <a:rPr lang="en-US" altLang="zh-CN" b="0" dirty="0" smtClean="0"/>
              <a:t>3</a:t>
            </a:r>
            <a:r>
              <a:rPr lang="zh-CN" altLang="en-US" b="0" dirty="0" smtClean="0"/>
              <a:t>、客户端文件系统</a:t>
            </a:r>
          </a:p>
        </p:txBody>
      </p:sp>
      <p:sp>
        <p:nvSpPr>
          <p:cNvPr id="27651" name="Rectangle 3"/>
          <p:cNvSpPr>
            <a:spLocks noGrp="1" noChangeArrowheads="1"/>
          </p:cNvSpPr>
          <p:nvPr>
            <p:ph type="body" idx="1"/>
          </p:nvPr>
        </p:nvSpPr>
        <p:spPr>
          <a:xfrm>
            <a:off x="457200" y="1196975"/>
            <a:ext cx="8229600" cy="5112345"/>
          </a:xfrm>
        </p:spPr>
        <p:txBody>
          <a:bodyPr/>
          <a:lstStyle/>
          <a:p>
            <a:pPr eaLnBrk="1" hangingPunct="1">
              <a:lnSpc>
                <a:spcPct val="120000"/>
              </a:lnSpc>
              <a:spcBef>
                <a:spcPts val="600"/>
              </a:spcBef>
              <a:buFontTx/>
              <a:buNone/>
            </a:pPr>
            <a:r>
              <a:rPr lang="en-US" altLang="zh-CN" dirty="0" smtClean="0"/>
              <a:t>    </a:t>
            </a:r>
            <a:r>
              <a:rPr lang="zh-CN" altLang="en-US" b="1" dirty="0" smtClean="0"/>
              <a:t>文件系统对用户的文件操作进行解释，并在元数据服务器和</a:t>
            </a:r>
            <a:r>
              <a:rPr lang="en-US" altLang="zh-CN" b="1" dirty="0" smtClean="0"/>
              <a:t>OSD</a:t>
            </a:r>
            <a:r>
              <a:rPr lang="zh-CN" altLang="en-US" b="1" dirty="0" smtClean="0"/>
              <a:t>间通信，完成所请求的操作</a:t>
            </a:r>
            <a:r>
              <a:rPr lang="zh-CN" altLang="en-US" dirty="0" smtClean="0"/>
              <a:t> </a:t>
            </a:r>
          </a:p>
          <a:p>
            <a:pPr lvl="1">
              <a:lnSpc>
                <a:spcPct val="120000"/>
              </a:lnSpc>
              <a:spcBef>
                <a:spcPts val="600"/>
              </a:spcBef>
            </a:pPr>
            <a:r>
              <a:rPr lang="zh-CN" altLang="en-US" b="1" dirty="0" smtClean="0"/>
              <a:t>现有的应用对数据的访问大部分都是通过</a:t>
            </a:r>
            <a:r>
              <a:rPr lang="en-US" altLang="zh-CN" b="1" dirty="0" smtClean="0">
                <a:solidFill>
                  <a:srgbClr val="FF0000"/>
                </a:solidFill>
              </a:rPr>
              <a:t>POSIX</a:t>
            </a:r>
            <a:r>
              <a:rPr lang="zh-CN" altLang="en-US" b="1" dirty="0" smtClean="0"/>
              <a:t>文件方式进行的，对象存储系统提供给用户的也是标准的</a:t>
            </a:r>
            <a:r>
              <a:rPr lang="en-US" altLang="zh-CN" b="1" dirty="0" smtClean="0"/>
              <a:t>POSIX</a:t>
            </a:r>
            <a:r>
              <a:rPr lang="zh-CN" altLang="en-US" b="1" dirty="0" smtClean="0"/>
              <a:t>文件访问接口。</a:t>
            </a:r>
          </a:p>
          <a:p>
            <a:pPr lvl="1">
              <a:lnSpc>
                <a:spcPct val="120000"/>
              </a:lnSpc>
              <a:spcBef>
                <a:spcPts val="600"/>
              </a:spcBef>
            </a:pPr>
            <a:r>
              <a:rPr lang="zh-CN" altLang="en-US" b="1" dirty="0" smtClean="0"/>
              <a:t>接口具有和通用文件系统相同的访问方式，同时为了提高性能，也具有对数据的</a:t>
            </a:r>
            <a:r>
              <a:rPr lang="en-US" altLang="zh-CN" b="1" dirty="0" smtClean="0"/>
              <a:t>Cache</a:t>
            </a:r>
            <a:r>
              <a:rPr lang="zh-CN" altLang="en-US" b="1" dirty="0" smtClean="0"/>
              <a:t>功能和文件的条带功能。</a:t>
            </a:r>
          </a:p>
          <a:p>
            <a:pPr lvl="1">
              <a:lnSpc>
                <a:spcPct val="120000"/>
              </a:lnSpc>
              <a:spcBef>
                <a:spcPts val="600"/>
              </a:spcBef>
            </a:pPr>
            <a:r>
              <a:rPr lang="zh-CN" altLang="en-US" b="1" dirty="0" smtClean="0"/>
              <a:t>同时，文件系统必须维护不同客户端上</a:t>
            </a:r>
            <a:r>
              <a:rPr lang="en-US" altLang="zh-CN" b="1" dirty="0" smtClean="0"/>
              <a:t>Cache</a:t>
            </a:r>
            <a:r>
              <a:rPr lang="zh-CN" altLang="en-US" b="1" dirty="0" smtClean="0"/>
              <a:t>的一致性，保证文件系统的数据一致 </a:t>
            </a:r>
          </a:p>
        </p:txBody>
      </p:sp>
    </p:spTree>
    <p:extLst>
      <p:ext uri="{BB962C8B-B14F-4D97-AF65-F5344CB8AC3E}">
        <p14:creationId xmlns:p14="http://schemas.microsoft.com/office/powerpoint/2010/main" val="31851175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algn="l" eaLnBrk="1" hangingPunct="1">
              <a:defRPr/>
            </a:pPr>
            <a:r>
              <a:rPr lang="zh-CN" altLang="en-US" smtClean="0">
                <a:solidFill>
                  <a:schemeClr val="bg1"/>
                </a:solidFill>
              </a:rPr>
              <a:t>文件系统读访问实例：</a:t>
            </a:r>
          </a:p>
        </p:txBody>
      </p:sp>
      <p:sp>
        <p:nvSpPr>
          <p:cNvPr id="31747" name="Rectangle 3"/>
          <p:cNvSpPr>
            <a:spLocks noGrp="1" noChangeArrowheads="1"/>
          </p:cNvSpPr>
          <p:nvPr>
            <p:ph type="body" idx="1"/>
          </p:nvPr>
        </p:nvSpPr>
        <p:spPr>
          <a:xfrm>
            <a:off x="457200" y="1196975"/>
            <a:ext cx="8229600" cy="5256213"/>
          </a:xfrm>
        </p:spPr>
        <p:txBody>
          <a:bodyPr>
            <a:normAutofit lnSpcReduction="10000"/>
          </a:bodyPr>
          <a:lstStyle/>
          <a:p>
            <a:pPr marL="533400" indent="-533400" eaLnBrk="1" hangingPunct="1">
              <a:lnSpc>
                <a:spcPct val="110000"/>
              </a:lnSpc>
              <a:buClr>
                <a:srgbClr val="FF0000"/>
              </a:buClr>
              <a:buFontTx/>
              <a:buAutoNum type="arabicParenR"/>
            </a:pPr>
            <a:r>
              <a:rPr lang="zh-CN" altLang="en-US" sz="2800" b="1" dirty="0" smtClean="0"/>
              <a:t>客户端应用发出读请求</a:t>
            </a:r>
            <a:r>
              <a:rPr lang="en-US" altLang="zh-CN" sz="2800" b="1" dirty="0" smtClean="0"/>
              <a:t>;</a:t>
            </a:r>
          </a:p>
          <a:p>
            <a:pPr marL="533400" indent="-533400" eaLnBrk="1" hangingPunct="1">
              <a:lnSpc>
                <a:spcPct val="110000"/>
              </a:lnSpc>
              <a:buClr>
                <a:srgbClr val="FF0000"/>
              </a:buClr>
              <a:buFontTx/>
              <a:buAutoNum type="arabicParenR"/>
            </a:pPr>
            <a:r>
              <a:rPr lang="zh-CN" altLang="en-US" sz="2800" b="1" dirty="0" smtClean="0"/>
              <a:t>文件系统向元数据服务器发送请求，获取要读取的数据所在的</a:t>
            </a:r>
            <a:r>
              <a:rPr lang="en-US" altLang="zh-CN" sz="2800" b="1" dirty="0" smtClean="0"/>
              <a:t>OSD;</a:t>
            </a:r>
          </a:p>
          <a:p>
            <a:pPr marL="533400" indent="-533400" eaLnBrk="1" hangingPunct="1">
              <a:lnSpc>
                <a:spcPct val="110000"/>
              </a:lnSpc>
              <a:buClr>
                <a:srgbClr val="FF0000"/>
              </a:buClr>
              <a:buFontTx/>
              <a:buAutoNum type="arabicParenR"/>
            </a:pPr>
            <a:r>
              <a:rPr lang="zh-CN" altLang="en-US" sz="2800" b="1" dirty="0" smtClean="0"/>
              <a:t>然后直接向每个</a:t>
            </a:r>
            <a:r>
              <a:rPr lang="en-US" altLang="zh-CN" sz="2800" b="1" dirty="0" smtClean="0"/>
              <a:t>OSD</a:t>
            </a:r>
            <a:r>
              <a:rPr lang="zh-CN" altLang="en-US" sz="2800" b="1" dirty="0" smtClean="0"/>
              <a:t>发送数据读取请求；</a:t>
            </a:r>
          </a:p>
          <a:p>
            <a:pPr marL="533400" indent="-533400" eaLnBrk="1" hangingPunct="1">
              <a:lnSpc>
                <a:spcPct val="110000"/>
              </a:lnSpc>
              <a:buClr>
                <a:srgbClr val="FF0000"/>
              </a:buClr>
              <a:buFontTx/>
              <a:buAutoNum type="arabicParenR"/>
            </a:pPr>
            <a:r>
              <a:rPr lang="en-US" altLang="zh-CN" sz="2800" b="1" dirty="0" smtClean="0"/>
              <a:t>OSD</a:t>
            </a:r>
            <a:r>
              <a:rPr lang="zh-CN" altLang="en-US" sz="2800" b="1" dirty="0" smtClean="0"/>
              <a:t>得到请求以后，判断要读取的</a:t>
            </a:r>
            <a:r>
              <a:rPr lang="en-US" altLang="zh-CN" sz="2800" b="1" dirty="0" smtClean="0"/>
              <a:t>Object</a:t>
            </a:r>
            <a:r>
              <a:rPr lang="zh-CN" altLang="en-US" sz="2800" b="1" dirty="0" smtClean="0"/>
              <a:t>，并根据此</a:t>
            </a:r>
            <a:r>
              <a:rPr lang="en-US" altLang="zh-CN" sz="2800" b="1" dirty="0" smtClean="0"/>
              <a:t>Object</a:t>
            </a:r>
            <a:r>
              <a:rPr lang="zh-CN" altLang="en-US" sz="2800" b="1" dirty="0" smtClean="0"/>
              <a:t>要求的认证方式，对客户端进行认证，如果此客户端得到授权，则将</a:t>
            </a:r>
            <a:r>
              <a:rPr lang="en-US" altLang="zh-CN" sz="2800" b="1" dirty="0" smtClean="0"/>
              <a:t>Object</a:t>
            </a:r>
            <a:r>
              <a:rPr lang="zh-CN" altLang="en-US" sz="2800" b="1" dirty="0" smtClean="0"/>
              <a:t>的数据返回给客户端；</a:t>
            </a:r>
          </a:p>
          <a:p>
            <a:pPr marL="533400" indent="-533400" eaLnBrk="1" hangingPunct="1">
              <a:lnSpc>
                <a:spcPct val="110000"/>
              </a:lnSpc>
              <a:buClr>
                <a:srgbClr val="FF0000"/>
              </a:buClr>
              <a:buFontTx/>
              <a:buAutoNum type="arabicParenR"/>
            </a:pPr>
            <a:r>
              <a:rPr lang="zh-CN" altLang="en-US" sz="2800" b="1" dirty="0" smtClean="0"/>
              <a:t>文件系统收到</a:t>
            </a:r>
            <a:r>
              <a:rPr lang="en-US" altLang="zh-CN" sz="2800" b="1" dirty="0" smtClean="0"/>
              <a:t>OSD</a:t>
            </a:r>
            <a:r>
              <a:rPr lang="zh-CN" altLang="en-US" sz="2800" b="1" dirty="0" smtClean="0"/>
              <a:t>返回的数据以后，读操作完成。</a:t>
            </a:r>
          </a:p>
        </p:txBody>
      </p:sp>
    </p:spTree>
    <p:extLst>
      <p:ext uri="{BB962C8B-B14F-4D97-AF65-F5344CB8AC3E}">
        <p14:creationId xmlns:p14="http://schemas.microsoft.com/office/powerpoint/2010/main" val="386365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 calcmode="lin" valueType="num">
                                      <p:cBhvr additive="base">
                                        <p:cTn id="7" dur="500" fill="hold"/>
                                        <p:tgtEl>
                                          <p:spTgt spid="317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747">
                                            <p:txEl>
                                              <p:pRg st="1" end="1"/>
                                            </p:txEl>
                                          </p:spTgt>
                                        </p:tgtEl>
                                        <p:attrNameLst>
                                          <p:attrName>style.visibility</p:attrName>
                                        </p:attrNameLst>
                                      </p:cBhvr>
                                      <p:to>
                                        <p:strVal val="visible"/>
                                      </p:to>
                                    </p:set>
                                    <p:anim calcmode="lin" valueType="num">
                                      <p:cBhvr additive="base">
                                        <p:cTn id="13" dur="500" fill="hold"/>
                                        <p:tgtEl>
                                          <p:spTgt spid="317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7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747">
                                            <p:txEl>
                                              <p:pRg st="2" end="2"/>
                                            </p:txEl>
                                          </p:spTgt>
                                        </p:tgtEl>
                                        <p:attrNameLst>
                                          <p:attrName>style.visibility</p:attrName>
                                        </p:attrNameLst>
                                      </p:cBhvr>
                                      <p:to>
                                        <p:strVal val="visible"/>
                                      </p:to>
                                    </p:set>
                                    <p:anim calcmode="lin" valueType="num">
                                      <p:cBhvr additive="base">
                                        <p:cTn id="19" dur="500" fill="hold"/>
                                        <p:tgtEl>
                                          <p:spTgt spid="317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747">
                                            <p:txEl>
                                              <p:pRg st="3" end="3"/>
                                            </p:txEl>
                                          </p:spTgt>
                                        </p:tgtEl>
                                        <p:attrNameLst>
                                          <p:attrName>style.visibility</p:attrName>
                                        </p:attrNameLst>
                                      </p:cBhvr>
                                      <p:to>
                                        <p:strVal val="visible"/>
                                      </p:to>
                                    </p:set>
                                    <p:anim calcmode="lin" valueType="num">
                                      <p:cBhvr additive="base">
                                        <p:cTn id="25" dur="500" fill="hold"/>
                                        <p:tgtEl>
                                          <p:spTgt spid="317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1747">
                                            <p:txEl>
                                              <p:pRg st="4" end="4"/>
                                            </p:txEl>
                                          </p:spTgt>
                                        </p:tgtEl>
                                        <p:attrNameLst>
                                          <p:attrName>style.visibility</p:attrName>
                                        </p:attrNameLst>
                                      </p:cBhvr>
                                      <p:to>
                                        <p:strVal val="visible"/>
                                      </p:to>
                                    </p:set>
                                    <p:anim calcmode="lin" valueType="num">
                                      <p:cBhvr additive="base">
                                        <p:cTn id="31" dur="500" fill="hold"/>
                                        <p:tgtEl>
                                          <p:spTgt spid="3174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74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549275"/>
            <a:ext cx="8229600" cy="719138"/>
          </a:xfrm>
        </p:spPr>
        <p:txBody>
          <a:bodyPr/>
          <a:lstStyle/>
          <a:p>
            <a:pPr algn="l" eaLnBrk="1" hangingPunct="1">
              <a:defRPr/>
            </a:pPr>
            <a:r>
              <a:rPr lang="en-US" altLang="zh-CN" dirty="0" smtClean="0"/>
              <a:t>4.</a:t>
            </a:r>
            <a:r>
              <a:rPr lang="zh-CN" altLang="en-US" dirty="0" smtClean="0"/>
              <a:t>元数据服务器 </a:t>
            </a:r>
            <a:r>
              <a:rPr lang="en-US" altLang="zh-CN" dirty="0" smtClean="0"/>
              <a:t>(Metadata Server)</a:t>
            </a:r>
          </a:p>
        </p:txBody>
      </p:sp>
      <p:sp>
        <p:nvSpPr>
          <p:cNvPr id="29699" name="Rectangle 3"/>
          <p:cNvSpPr>
            <a:spLocks noGrp="1" noChangeArrowheads="1"/>
          </p:cNvSpPr>
          <p:nvPr>
            <p:ph type="body" idx="1"/>
          </p:nvPr>
        </p:nvSpPr>
        <p:spPr>
          <a:xfrm>
            <a:off x="457200" y="1701800"/>
            <a:ext cx="8229600" cy="3743325"/>
          </a:xfrm>
        </p:spPr>
        <p:txBody>
          <a:bodyPr/>
          <a:lstStyle/>
          <a:p>
            <a:pPr eaLnBrk="1" hangingPunct="1">
              <a:buFontTx/>
              <a:buNone/>
            </a:pPr>
            <a:r>
              <a:rPr lang="en-US" altLang="zh-CN" dirty="0" smtClean="0"/>
              <a:t>   </a:t>
            </a:r>
            <a:r>
              <a:rPr lang="zh-CN" altLang="en-US" sz="3200" dirty="0" smtClean="0"/>
              <a:t>为客户端提供元数据，主要是文件的逻辑视图，包括文件与目录的组织关系、每个文件所对应的</a:t>
            </a:r>
            <a:r>
              <a:rPr lang="en-US" altLang="zh-CN" sz="3200" dirty="0" smtClean="0"/>
              <a:t>OSD</a:t>
            </a:r>
            <a:r>
              <a:rPr lang="zh-CN" altLang="en-US" sz="3200" dirty="0" smtClean="0"/>
              <a:t>等。</a:t>
            </a:r>
          </a:p>
        </p:txBody>
      </p:sp>
    </p:spTree>
    <p:extLst>
      <p:ext uri="{BB962C8B-B14F-4D97-AF65-F5344CB8AC3E}">
        <p14:creationId xmlns:p14="http://schemas.microsoft.com/office/powerpoint/2010/main" val="18407735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p:txBody>
          <a:bodyPr/>
          <a:lstStyle/>
          <a:p>
            <a:pPr eaLnBrk="1" hangingPunct="1">
              <a:buClr>
                <a:srgbClr val="FF0000"/>
              </a:buClr>
            </a:pPr>
            <a:r>
              <a:rPr lang="zh-CN" altLang="en-US" smtClean="0"/>
              <a:t>在传统的文件系统中，元数据由本机或者文件服务器负责维护，每次对数据块的操作都要获取元数据。 </a:t>
            </a:r>
          </a:p>
          <a:p>
            <a:pPr eaLnBrk="1" hangingPunct="1">
              <a:buClr>
                <a:srgbClr val="FF0000"/>
              </a:buClr>
            </a:pPr>
            <a:r>
              <a:rPr lang="zh-CN" altLang="en-US" b="1" smtClean="0"/>
              <a:t>在对象存储系统中，由于每次操作只有一次对元数据的访问，具体的数据传输都由</a:t>
            </a:r>
            <a:r>
              <a:rPr lang="en-US" altLang="zh-CN" b="1" smtClean="0"/>
              <a:t>OSD</a:t>
            </a:r>
            <a:r>
              <a:rPr lang="zh-CN" altLang="en-US" b="1" smtClean="0"/>
              <a:t>和客户端通过直接连接进行，大大减少了元数据的操作，降低了元数据服务器的负担，从而为系统的扩展提供了可能性。</a:t>
            </a:r>
            <a:r>
              <a:rPr lang="zh-CN" altLang="en-US" smtClean="0"/>
              <a:t> </a:t>
            </a:r>
          </a:p>
        </p:txBody>
      </p:sp>
      <p:sp>
        <p:nvSpPr>
          <p:cNvPr id="2" name="标题 1"/>
          <p:cNvSpPr>
            <a:spLocks noGrp="1"/>
          </p:cNvSpPr>
          <p:nvPr>
            <p:ph type="title"/>
          </p:nvPr>
        </p:nvSpPr>
        <p:spPr>
          <a:xfrm>
            <a:off x="425885" y="365126"/>
            <a:ext cx="8089465" cy="1325563"/>
          </a:xfrm>
        </p:spPr>
        <p:txBody>
          <a:bodyPr/>
          <a:lstStyle/>
          <a:p>
            <a:r>
              <a:rPr lang="en-US" altLang="zh-CN" dirty="0"/>
              <a:t>4.</a:t>
            </a:r>
            <a:r>
              <a:rPr lang="zh-CN" altLang="en-US" dirty="0"/>
              <a:t>元数据服务器 </a:t>
            </a:r>
            <a:r>
              <a:rPr lang="en-US" altLang="zh-CN" dirty="0"/>
              <a:t>(Metadata Server)</a:t>
            </a:r>
            <a:endParaRPr lang="zh-CN" altLang="en-US" dirty="0"/>
          </a:p>
        </p:txBody>
      </p:sp>
    </p:spTree>
    <p:extLst>
      <p:ext uri="{BB962C8B-B14F-4D97-AF65-F5344CB8AC3E}">
        <p14:creationId xmlns:p14="http://schemas.microsoft.com/office/powerpoint/2010/main" val="30037541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讲座内容</a:t>
            </a:r>
            <a:endParaRPr lang="zh-CN" altLang="en-US" dirty="0"/>
          </a:p>
        </p:txBody>
      </p:sp>
      <p:sp>
        <p:nvSpPr>
          <p:cNvPr id="3" name="内容占位符 2"/>
          <p:cNvSpPr>
            <a:spLocks noGrp="1"/>
          </p:cNvSpPr>
          <p:nvPr>
            <p:ph idx="1"/>
          </p:nvPr>
        </p:nvSpPr>
        <p:spPr/>
        <p:txBody>
          <a:bodyPr>
            <a:normAutofit/>
          </a:bodyPr>
          <a:lstStyle/>
          <a:p>
            <a:r>
              <a:rPr lang="zh-CN" altLang="en-US" sz="1200" dirty="0" smtClean="0"/>
              <a:t>对象存储 </a:t>
            </a:r>
            <a:r>
              <a:rPr lang="en-US" altLang="zh-CN" sz="1200" i="1" dirty="0" smtClean="0"/>
              <a:t>Object Storage</a:t>
            </a:r>
          </a:p>
          <a:p>
            <a:r>
              <a:rPr lang="zh-CN" altLang="en-US" sz="1200" dirty="0" smtClean="0"/>
              <a:t>存储虚拟化 </a:t>
            </a:r>
            <a:r>
              <a:rPr lang="en-US" altLang="zh-CN" sz="1200" i="1" dirty="0" smtClean="0"/>
              <a:t>Storage Virtualization</a:t>
            </a:r>
          </a:p>
          <a:p>
            <a:r>
              <a:rPr lang="zh-CN" altLang="en-US" sz="1200" dirty="0" smtClean="0"/>
              <a:t>存储管理 </a:t>
            </a:r>
            <a:r>
              <a:rPr lang="en-US" altLang="zh-CN" sz="1200" i="1" dirty="0" smtClean="0"/>
              <a:t>Storage Management</a:t>
            </a:r>
          </a:p>
          <a:p>
            <a:r>
              <a:rPr lang="zh-CN" altLang="en-US" sz="1200" dirty="0" smtClean="0"/>
              <a:t>软件</a:t>
            </a:r>
            <a:r>
              <a:rPr lang="zh-CN" altLang="en-US" sz="1200" dirty="0"/>
              <a:t>定义</a:t>
            </a:r>
            <a:r>
              <a:rPr lang="zh-CN" altLang="en-US" sz="1200" dirty="0" smtClean="0"/>
              <a:t>存储 </a:t>
            </a:r>
            <a:r>
              <a:rPr lang="en-US" altLang="zh-CN" sz="1200" i="1" dirty="0" smtClean="0"/>
              <a:t>Software Defined Storage</a:t>
            </a:r>
          </a:p>
        </p:txBody>
      </p:sp>
      <p:pic>
        <p:nvPicPr>
          <p:cNvPr id="4" name="图片 3"/>
          <p:cNvPicPr>
            <a:picLocks noChangeAspect="1"/>
          </p:cNvPicPr>
          <p:nvPr/>
        </p:nvPicPr>
        <p:blipFill>
          <a:blip r:embed="rId2"/>
          <a:stretch>
            <a:fillRect/>
          </a:stretch>
        </p:blipFill>
        <p:spPr>
          <a:xfrm>
            <a:off x="18000" y="36000"/>
            <a:ext cx="9104441" cy="6804000"/>
          </a:xfrm>
          <a:prstGeom prst="rect">
            <a:avLst/>
          </a:prstGeom>
        </p:spPr>
      </p:pic>
      <p:sp>
        <p:nvSpPr>
          <p:cNvPr id="5" name="矩形 4"/>
          <p:cNvSpPr/>
          <p:nvPr/>
        </p:nvSpPr>
        <p:spPr>
          <a:xfrm>
            <a:off x="5400000" y="0"/>
            <a:ext cx="3600000" cy="360000"/>
          </a:xfrm>
          <a:prstGeom prst="rect">
            <a:avLst/>
          </a:prstGeom>
        </p:spPr>
        <p:txBody>
          <a:bodyPr anchor="ctr">
            <a:noAutofit/>
          </a:bodyPr>
          <a:lstStyle/>
          <a:p>
            <a:r>
              <a:rPr lang="zh-CN" altLang="en-US" sz="1200" dirty="0">
                <a:latin typeface="Times New Roman" panose="02020603050405020304" pitchFamily="18" charset="0"/>
                <a:cs typeface="Times New Roman" panose="02020603050405020304" pitchFamily="18" charset="0"/>
                <a:hlinkClick r:id="rId3"/>
              </a:rPr>
              <a:t>http://www.snia.org/sites/default/files/SDS_Article.</a:t>
            </a:r>
            <a:r>
              <a:rPr lang="zh-CN" altLang="en-US" sz="1200" dirty="0" smtClean="0">
                <a:latin typeface="Times New Roman" panose="02020603050405020304" pitchFamily="18" charset="0"/>
                <a:cs typeface="Times New Roman" panose="02020603050405020304" pitchFamily="18" charset="0"/>
                <a:hlinkClick r:id="rId3"/>
              </a:rPr>
              <a:t>pdf</a:t>
            </a:r>
            <a:r>
              <a:rPr lang="zh-CN" altLang="en-US" sz="1200" dirty="0" smtClean="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6" name="矩形 5"/>
          <p:cNvSpPr/>
          <p:nvPr/>
        </p:nvSpPr>
        <p:spPr>
          <a:xfrm>
            <a:off x="477795" y="1499286"/>
            <a:ext cx="5214551" cy="299857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各类资源池 </a:t>
            </a:r>
            <a:r>
              <a:rPr lang="zh-CN" altLang="en-US" sz="1600" i="1" dirty="0" smtClean="0">
                <a:latin typeface="黑体" panose="02010609060101010101" pitchFamily="49" charset="-122"/>
                <a:ea typeface="黑体" panose="02010609060101010101" pitchFamily="49" charset="-122"/>
                <a:cs typeface="Times New Roman" panose="02020603050405020304" pitchFamily="18" charset="0"/>
              </a:rPr>
              <a:t>自动化部署、服务保障</a:t>
            </a:r>
            <a:endParaRPr lang="zh-CN" altLang="en-US" sz="1600" i="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7" name="矩形 6"/>
          <p:cNvSpPr/>
          <p:nvPr/>
        </p:nvSpPr>
        <p:spPr>
          <a:xfrm>
            <a:off x="477793" y="5508000"/>
            <a:ext cx="6372000" cy="1044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虚拟化及管理 </a:t>
            </a:r>
            <a:r>
              <a:rPr lang="zh-CN" altLang="en-US" sz="1600" i="1" dirty="0" smtClean="0">
                <a:latin typeface="黑体" panose="02010609060101010101" pitchFamily="49" charset="-122"/>
                <a:ea typeface="黑体" panose="02010609060101010101" pitchFamily="49" charset="-122"/>
                <a:cs typeface="Times New Roman" panose="02020603050405020304" pitchFamily="18" charset="0"/>
              </a:rPr>
              <a:t>计算、网络、存储虚拟化</a:t>
            </a:r>
            <a:endParaRPr lang="zh-CN" altLang="en-US" sz="1600" i="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477793" y="4788000"/>
            <a:ext cx="6372000" cy="432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资源抽象 </a:t>
            </a:r>
            <a:r>
              <a:rPr lang="zh-CN" altLang="en-US" sz="1600" i="1" dirty="0" smtClean="0">
                <a:latin typeface="黑体" panose="02010609060101010101" pitchFamily="49" charset="-122"/>
                <a:ea typeface="黑体" panose="02010609060101010101" pitchFamily="49" charset="-122"/>
                <a:cs typeface="Times New Roman" panose="02020603050405020304" pitchFamily="18" charset="0"/>
              </a:rPr>
              <a:t>管理协议、规范</a:t>
            </a:r>
            <a:endParaRPr lang="zh-CN" altLang="en-US" sz="1600" i="1" dirty="0">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927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20130" y="365126"/>
            <a:ext cx="8336692" cy="1325563"/>
          </a:xfrm>
        </p:spPr>
        <p:txBody>
          <a:bodyPr/>
          <a:lstStyle/>
          <a:p>
            <a:pPr algn="l" eaLnBrk="1" hangingPunct="1">
              <a:defRPr/>
            </a:pPr>
            <a:r>
              <a:rPr lang="en-US" altLang="zh-CN" dirty="0" smtClean="0"/>
              <a:t>4.</a:t>
            </a:r>
            <a:r>
              <a:rPr lang="zh-CN" altLang="en-US" dirty="0" smtClean="0"/>
              <a:t>元数据服务器 </a:t>
            </a:r>
            <a:r>
              <a:rPr lang="en-US" altLang="zh-CN" dirty="0" smtClean="0"/>
              <a:t>(Metadata Server)</a:t>
            </a:r>
          </a:p>
        </p:txBody>
      </p:sp>
      <p:sp>
        <p:nvSpPr>
          <p:cNvPr id="31747" name="Rectangle 3"/>
          <p:cNvSpPr>
            <a:spLocks noGrp="1" noChangeArrowheads="1"/>
          </p:cNvSpPr>
          <p:nvPr>
            <p:ph type="body" idx="1"/>
          </p:nvPr>
        </p:nvSpPr>
        <p:spPr/>
        <p:txBody>
          <a:bodyPr/>
          <a:lstStyle/>
          <a:p>
            <a:pPr eaLnBrk="1" hangingPunct="1"/>
            <a:r>
              <a:rPr lang="zh-CN" altLang="en-US" sz="3200" b="1" dirty="0" smtClean="0"/>
              <a:t>特点</a:t>
            </a:r>
          </a:p>
          <a:p>
            <a:pPr lvl="1" eaLnBrk="1" hangingPunct="1"/>
            <a:r>
              <a:rPr lang="zh-CN" altLang="en-US" sz="2800" b="1" dirty="0" smtClean="0"/>
              <a:t>客户端采用</a:t>
            </a:r>
            <a:r>
              <a:rPr lang="en-US" altLang="zh-CN" sz="2800" b="1" dirty="0" smtClean="0"/>
              <a:t>Cache</a:t>
            </a:r>
            <a:r>
              <a:rPr lang="zh-CN" altLang="en-US" sz="2800" b="1" dirty="0" smtClean="0"/>
              <a:t>来缓存数据</a:t>
            </a:r>
            <a:r>
              <a:rPr lang="zh-CN" altLang="en-US" sz="2800" dirty="0" smtClean="0"/>
              <a:t> </a:t>
            </a:r>
          </a:p>
          <a:p>
            <a:pPr lvl="2" eaLnBrk="1" hangingPunct="1"/>
            <a:r>
              <a:rPr lang="zh-CN" altLang="en-US" sz="2400" b="1" dirty="0" smtClean="0">
                <a:latin typeface="宋体" pitchFamily="2" charset="-122"/>
                <a:ea typeface="宋体" pitchFamily="2" charset="-122"/>
              </a:rPr>
              <a:t>  当多个客户端同时访问某些数据时，</a:t>
            </a:r>
            <a:r>
              <a:rPr lang="en-US" altLang="zh-CN" sz="2400" b="1" dirty="0" smtClean="0">
                <a:latin typeface="宋体" pitchFamily="2" charset="-122"/>
                <a:ea typeface="宋体" pitchFamily="2" charset="-122"/>
              </a:rPr>
              <a:t>MDS</a:t>
            </a:r>
            <a:r>
              <a:rPr lang="zh-CN" altLang="en-US" sz="2400" b="1" dirty="0" smtClean="0">
                <a:latin typeface="宋体" pitchFamily="2" charset="-122"/>
                <a:ea typeface="宋体" pitchFamily="2" charset="-122"/>
              </a:rPr>
              <a:t>提供分布的锁机制来确保</a:t>
            </a:r>
            <a:r>
              <a:rPr lang="en-US" altLang="zh-CN" sz="2400" b="1" dirty="0" smtClean="0">
                <a:latin typeface="宋体" pitchFamily="2" charset="-122"/>
                <a:ea typeface="宋体" pitchFamily="2" charset="-122"/>
              </a:rPr>
              <a:t>Cache</a:t>
            </a:r>
            <a:r>
              <a:rPr lang="zh-CN" altLang="en-US" sz="2400" b="1" dirty="0" smtClean="0">
                <a:latin typeface="宋体" pitchFamily="2" charset="-122"/>
                <a:ea typeface="宋体" pitchFamily="2" charset="-122"/>
              </a:rPr>
              <a:t>的一致性。</a:t>
            </a:r>
            <a:endParaRPr lang="zh-CN" altLang="en-US" sz="2400" dirty="0" smtClean="0"/>
          </a:p>
          <a:p>
            <a:pPr lvl="1" eaLnBrk="1" hangingPunct="1"/>
            <a:r>
              <a:rPr lang="zh-CN" altLang="en-US" sz="2800" b="1" dirty="0" smtClean="0"/>
              <a:t>为客户端提供认证</a:t>
            </a:r>
          </a:p>
          <a:p>
            <a:pPr lvl="2" eaLnBrk="1" hangingPunct="1"/>
            <a:r>
              <a:rPr lang="zh-CN" altLang="en-US" sz="2400" dirty="0" smtClean="0"/>
              <a:t>  为了增强系统的安全性，</a:t>
            </a:r>
            <a:r>
              <a:rPr lang="en-US" altLang="zh-CN" sz="2400" dirty="0" smtClean="0"/>
              <a:t>MDS</a:t>
            </a:r>
            <a:r>
              <a:rPr lang="zh-CN" altLang="en-US" sz="2400" dirty="0" smtClean="0"/>
              <a:t>为客户端提供认证方式。</a:t>
            </a:r>
            <a:r>
              <a:rPr lang="en-US" altLang="zh-CN" sz="2400" dirty="0" smtClean="0"/>
              <a:t>OSD</a:t>
            </a:r>
            <a:r>
              <a:rPr lang="zh-CN" altLang="en-US" sz="2400" dirty="0" smtClean="0"/>
              <a:t>将依据</a:t>
            </a:r>
            <a:r>
              <a:rPr lang="en-US" altLang="zh-CN" sz="2400" dirty="0" smtClean="0"/>
              <a:t>MDS</a:t>
            </a:r>
            <a:r>
              <a:rPr lang="zh-CN" altLang="en-US" sz="2400" dirty="0" smtClean="0"/>
              <a:t>的认证来决定是否为客户端提供服务。</a:t>
            </a:r>
          </a:p>
          <a:p>
            <a:pPr lvl="1" eaLnBrk="1" hangingPunct="1"/>
            <a:endParaRPr lang="zh-CN" altLang="en-US" dirty="0" smtClean="0"/>
          </a:p>
          <a:p>
            <a:pPr lvl="2" eaLnBrk="1" hangingPunct="1">
              <a:buFontTx/>
              <a:buNone/>
            </a:pPr>
            <a:r>
              <a:rPr lang="zh-CN" altLang="en-US" dirty="0" smtClean="0"/>
              <a:t>   </a:t>
            </a:r>
          </a:p>
        </p:txBody>
      </p:sp>
    </p:spTree>
    <p:extLst>
      <p:ext uri="{BB962C8B-B14F-4D97-AF65-F5344CB8AC3E}">
        <p14:creationId xmlns:p14="http://schemas.microsoft.com/office/powerpoint/2010/main" val="39799212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549275"/>
            <a:ext cx="8229600" cy="719138"/>
          </a:xfrm>
        </p:spPr>
        <p:txBody>
          <a:bodyPr/>
          <a:lstStyle/>
          <a:p>
            <a:pPr algn="l" eaLnBrk="1" hangingPunct="1">
              <a:defRPr/>
            </a:pPr>
            <a:r>
              <a:rPr lang="en-US" altLang="zh-CN" smtClean="0"/>
              <a:t>5. </a:t>
            </a:r>
            <a:r>
              <a:rPr lang="zh-CN" altLang="en-US" smtClean="0"/>
              <a:t>网络连接</a:t>
            </a:r>
          </a:p>
        </p:txBody>
      </p:sp>
      <p:sp>
        <p:nvSpPr>
          <p:cNvPr id="32771" name="Rectangle 3"/>
          <p:cNvSpPr>
            <a:spLocks noGrp="1" noChangeArrowheads="1"/>
          </p:cNvSpPr>
          <p:nvPr>
            <p:ph type="body" idx="1"/>
          </p:nvPr>
        </p:nvSpPr>
        <p:spPr>
          <a:xfrm>
            <a:off x="457200" y="1989138"/>
            <a:ext cx="8229600" cy="3384550"/>
          </a:xfrm>
        </p:spPr>
        <p:txBody>
          <a:bodyPr/>
          <a:lstStyle/>
          <a:p>
            <a:pPr eaLnBrk="1" hangingPunct="1">
              <a:buFontTx/>
              <a:buNone/>
            </a:pPr>
            <a:r>
              <a:rPr lang="en-US" altLang="zh-CN" sz="3200" b="1" smtClean="0"/>
              <a:t>          </a:t>
            </a:r>
            <a:r>
              <a:rPr lang="zh-CN" altLang="en-US" sz="3200" b="1" smtClean="0"/>
              <a:t>网络连接是对象存储系统的重要组成部分。它将客户端、</a:t>
            </a:r>
            <a:r>
              <a:rPr lang="en-US" altLang="zh-CN" sz="3200" b="1" smtClean="0"/>
              <a:t>MDS</a:t>
            </a:r>
            <a:r>
              <a:rPr lang="zh-CN" altLang="en-US" sz="3200" b="1" smtClean="0"/>
              <a:t>和</a:t>
            </a:r>
            <a:r>
              <a:rPr lang="en-US" altLang="zh-CN" sz="3200" b="1" smtClean="0"/>
              <a:t>OSD</a:t>
            </a:r>
            <a:r>
              <a:rPr lang="zh-CN" altLang="en-US" sz="3200" b="1" smtClean="0"/>
              <a:t>连接起来，构成了一个完整的系统</a:t>
            </a:r>
            <a:r>
              <a:rPr lang="zh-CN" altLang="en-US" smtClean="0"/>
              <a:t>。</a:t>
            </a:r>
          </a:p>
        </p:txBody>
      </p:sp>
    </p:spTree>
    <p:extLst>
      <p:ext uri="{BB962C8B-B14F-4D97-AF65-F5344CB8AC3E}">
        <p14:creationId xmlns:p14="http://schemas.microsoft.com/office/powerpoint/2010/main" val="3778320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00" name="Rectangle 36"/>
          <p:cNvSpPr>
            <a:spLocks noGrp="1" noChangeArrowheads="1"/>
          </p:cNvSpPr>
          <p:nvPr>
            <p:ph type="title"/>
          </p:nvPr>
        </p:nvSpPr>
        <p:spPr/>
        <p:txBody>
          <a:bodyPr/>
          <a:lstStyle/>
          <a:p>
            <a:pPr eaLnBrk="1" hangingPunct="1">
              <a:defRPr/>
            </a:pPr>
            <a:r>
              <a:rPr lang="zh-CN" altLang="en-US" smtClean="0"/>
              <a:t>对象存储与传统存储的对比</a:t>
            </a:r>
          </a:p>
        </p:txBody>
      </p:sp>
      <p:graphicFrame>
        <p:nvGraphicFramePr>
          <p:cNvPr id="36909" name="Group 45"/>
          <p:cNvGraphicFramePr>
            <a:graphicFrameLocks noGrp="1"/>
          </p:cNvGraphicFramePr>
          <p:nvPr>
            <p:ph idx="1"/>
            <p:extLst>
              <p:ext uri="{D42A27DB-BD31-4B8C-83A1-F6EECF244321}">
                <p14:modId xmlns:p14="http://schemas.microsoft.com/office/powerpoint/2010/main" val="4124131423"/>
              </p:ext>
            </p:extLst>
          </p:nvPr>
        </p:nvGraphicFramePr>
        <p:xfrm>
          <a:off x="148282" y="1196975"/>
          <a:ext cx="8872150" cy="5111751"/>
        </p:xfrm>
        <a:graphic>
          <a:graphicData uri="http://schemas.openxmlformats.org/drawingml/2006/table">
            <a:tbl>
              <a:tblPr firstRow="1" firstCol="1" bandRow="1">
                <a:tableStyleId>{5C22544A-7EE6-4342-B048-85BDC9FD1C3A}</a:tableStyleId>
              </a:tblPr>
              <a:tblGrid>
                <a:gridCol w="403653">
                  <a:extLst>
                    <a:ext uri="{9D8B030D-6E8A-4147-A177-3AD203B41FA5}">
                      <a16:colId xmlns="" xmlns:a16="http://schemas.microsoft.com/office/drawing/2014/main" val="20000"/>
                    </a:ext>
                  </a:extLst>
                </a:gridCol>
                <a:gridCol w="1161535">
                  <a:extLst>
                    <a:ext uri="{9D8B030D-6E8A-4147-A177-3AD203B41FA5}">
                      <a16:colId xmlns="" xmlns:a16="http://schemas.microsoft.com/office/drawing/2014/main" val="20001"/>
                    </a:ext>
                  </a:extLst>
                </a:gridCol>
                <a:gridCol w="1334530">
                  <a:extLst>
                    <a:ext uri="{9D8B030D-6E8A-4147-A177-3AD203B41FA5}">
                      <a16:colId xmlns="" xmlns:a16="http://schemas.microsoft.com/office/drawing/2014/main" val="20002"/>
                    </a:ext>
                  </a:extLst>
                </a:gridCol>
                <a:gridCol w="2998573">
                  <a:extLst>
                    <a:ext uri="{9D8B030D-6E8A-4147-A177-3AD203B41FA5}">
                      <a16:colId xmlns="" xmlns:a16="http://schemas.microsoft.com/office/drawing/2014/main" val="20003"/>
                    </a:ext>
                  </a:extLst>
                </a:gridCol>
                <a:gridCol w="2973859">
                  <a:extLst>
                    <a:ext uri="{9D8B030D-6E8A-4147-A177-3AD203B41FA5}">
                      <a16:colId xmlns="" xmlns:a16="http://schemas.microsoft.com/office/drawing/2014/main" val="20004"/>
                    </a:ext>
                  </a:extLst>
                </a:gridCol>
              </a:tblGrid>
              <a:tr h="5334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zh-CN" altLang="zh-CN"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存储接口</a:t>
                      </a:r>
                      <a:endParaRPr kumimoji="0" lang="zh-CN" altLang="en-US" sz="1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存储系统</a:t>
                      </a:r>
                      <a:endParaRPr kumimoji="0" lang="zh-CN" altLang="en-US" sz="1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优点</a:t>
                      </a:r>
                      <a:endParaRPr kumimoji="0" lang="zh-CN" altLang="en-US" sz="1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缺点</a:t>
                      </a:r>
                      <a:endParaRPr kumimoji="0" lang="zh-CN" altLang="en-US" sz="1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extLst>
                  <a:ext uri="{0D108BD9-81ED-4DB2-BD59-A6C34878D82A}">
                    <a16:rowId xmlns="" xmlns:a16="http://schemas.microsoft.com/office/drawing/2014/main" val="10000"/>
                  </a:ext>
                </a:extLst>
              </a:tr>
              <a:tr h="160972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块级存储</a:t>
                      </a:r>
                      <a:endParaRPr kumimoji="0" lang="zh-CN" altLang="en-US" sz="1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块</a:t>
                      </a:r>
                      <a:endParaRPr kumimoji="0" lang="zh-CN" altLang="en-US" sz="1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块存储设备</a:t>
                      </a:r>
                      <a:endParaRPr kumimoji="0" lang="zh-CN" altLang="en-US" sz="1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smtClean="0">
                          <a:ln>
                            <a:noFill/>
                          </a:ln>
                          <a:effectLst/>
                          <a:latin typeface="Times New Roman" panose="02020603050405020304" pitchFamily="18" charset="0"/>
                          <a:ea typeface="黑体" panose="02010609060101010101" pitchFamily="49" charset="-122"/>
                          <a:cs typeface="Times New Roman" panose="02020603050405020304" pitchFamily="18" charset="0"/>
                        </a:rPr>
                        <a:t>如</a:t>
                      </a:r>
                      <a:r>
                        <a:rPr kumimoji="0" lang="en-US" altLang="zh-CN" sz="1800" u="none" strike="noStrike" cap="none" normalizeH="0" baseline="0" smtClean="0">
                          <a:ln>
                            <a:noFill/>
                          </a:ln>
                          <a:effectLst/>
                          <a:latin typeface="Times New Roman" panose="02020603050405020304" pitchFamily="18" charset="0"/>
                          <a:ea typeface="黑体" panose="02010609060101010101" pitchFamily="49" charset="-122"/>
                          <a:cs typeface="Times New Roman" panose="02020603050405020304" pitchFamily="18" charset="0"/>
                        </a:rPr>
                        <a:t>: SAN , </a:t>
                      </a:r>
                      <a:r>
                        <a:rPr kumimoji="0" lang="zh-CN" altLang="en-US" sz="1800" u="none" strike="noStrike" cap="none" normalizeH="0" baseline="0" smtClean="0">
                          <a:ln>
                            <a:noFill/>
                          </a:ln>
                          <a:effectLst/>
                          <a:latin typeface="Times New Roman" panose="02020603050405020304" pitchFamily="18" charset="0"/>
                          <a:ea typeface="黑体" panose="02010609060101010101" pitchFamily="49" charset="-122"/>
                          <a:cs typeface="Times New Roman" panose="02020603050405020304" pitchFamily="18" charset="0"/>
                        </a:rPr>
                        <a:t>提供高性能的随机</a:t>
                      </a:r>
                      <a:r>
                        <a:rPr kumimoji="0" lang="en-US" altLang="zh-CN" sz="1800" u="none" strike="noStrike" cap="none" normalizeH="0" baseline="0" smtClean="0">
                          <a:ln>
                            <a:noFill/>
                          </a:ln>
                          <a:effectLst/>
                          <a:latin typeface="Times New Roman" panose="02020603050405020304" pitchFamily="18" charset="0"/>
                          <a:ea typeface="黑体" panose="02010609060101010101" pitchFamily="49" charset="-122"/>
                          <a:cs typeface="Times New Roman" panose="02020603050405020304" pitchFamily="18" charset="0"/>
                        </a:rPr>
                        <a:t>I/O</a:t>
                      </a:r>
                      <a:r>
                        <a:rPr kumimoji="0" lang="zh-CN" altLang="en-US" sz="1800" u="none" strike="noStrike" cap="none" normalizeH="0" baseline="0" smtClean="0">
                          <a:ln>
                            <a:noFill/>
                          </a:ln>
                          <a:effectLst/>
                          <a:latin typeface="Times New Roman" panose="02020603050405020304" pitchFamily="18" charset="0"/>
                          <a:ea typeface="黑体" panose="02010609060101010101" pitchFamily="49" charset="-122"/>
                          <a:cs typeface="Times New Roman" panose="02020603050405020304" pitchFamily="18" charset="0"/>
                        </a:rPr>
                        <a:t>和数据吞吐率</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可扩展性和可管理性较差、价格较高、不能满足成千上万</a:t>
                      </a:r>
                      <a:r>
                        <a:rPr kumimoji="0" lang="en-US" altLang="zh-CN"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CPU </a:t>
                      </a: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规模的系统</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extLst>
                  <a:ext uri="{0D108BD9-81ED-4DB2-BD59-A6C34878D82A}">
                    <a16:rowId xmlns="" xmlns:a16="http://schemas.microsoft.com/office/drawing/2014/main" val="10001"/>
                  </a:ext>
                </a:extLst>
              </a:tr>
              <a:tr h="131921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文件储存</a:t>
                      </a:r>
                      <a:endParaRPr kumimoji="0" lang="zh-CN" altLang="en-US" sz="1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文件</a:t>
                      </a:r>
                      <a:endParaRPr kumimoji="0" lang="zh-CN" altLang="en-US" sz="1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块存储设备</a:t>
                      </a: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＋文件系统</a:t>
                      </a:r>
                      <a:endParaRPr kumimoji="0" lang="zh-CN" altLang="en-US" sz="1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smtClean="0">
                          <a:ln>
                            <a:noFill/>
                          </a:ln>
                          <a:effectLst/>
                          <a:latin typeface="Times New Roman" panose="02020603050405020304" pitchFamily="18" charset="0"/>
                          <a:ea typeface="黑体" panose="02010609060101010101" pitchFamily="49" charset="-122"/>
                          <a:cs typeface="Times New Roman" panose="02020603050405020304" pitchFamily="18" charset="0"/>
                        </a:rPr>
                        <a:t>如</a:t>
                      </a:r>
                      <a:r>
                        <a:rPr kumimoji="0" lang="en-US" altLang="zh-CN" sz="1800" u="none" strike="noStrike" cap="none" normalizeH="0" baseline="0" smtClean="0">
                          <a:ln>
                            <a:noFill/>
                          </a:ln>
                          <a:effectLst/>
                          <a:latin typeface="Times New Roman" panose="02020603050405020304" pitchFamily="18" charset="0"/>
                          <a:ea typeface="黑体" panose="02010609060101010101" pitchFamily="49" charset="-122"/>
                          <a:cs typeface="Times New Roman" panose="02020603050405020304" pitchFamily="18" charset="0"/>
                        </a:rPr>
                        <a:t>:NAS, </a:t>
                      </a:r>
                      <a:r>
                        <a:rPr kumimoji="0" lang="zh-CN" altLang="en-US" sz="1800" u="none" strike="noStrike" cap="none" normalizeH="0" baseline="0" smtClean="0">
                          <a:ln>
                            <a:noFill/>
                          </a:ln>
                          <a:effectLst/>
                          <a:latin typeface="Times New Roman" panose="02020603050405020304" pitchFamily="18" charset="0"/>
                          <a:ea typeface="黑体" panose="02010609060101010101" pitchFamily="49" charset="-122"/>
                          <a:cs typeface="Times New Roman" panose="02020603050405020304" pitchFamily="18" charset="0"/>
                        </a:rPr>
                        <a:t>扩展性好、易于管理、价格便宜</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smtClean="0">
                          <a:ln>
                            <a:noFill/>
                          </a:ln>
                          <a:effectLst/>
                          <a:latin typeface="Times New Roman" panose="02020603050405020304" pitchFamily="18" charset="0"/>
                          <a:ea typeface="黑体" panose="02010609060101010101" pitchFamily="49" charset="-122"/>
                          <a:cs typeface="Times New Roman" panose="02020603050405020304" pitchFamily="18" charset="0"/>
                        </a:rPr>
                        <a:t>开销高、带宽低、延迟大</a:t>
                      </a:r>
                      <a:r>
                        <a:rPr kumimoji="0" lang="en-US" altLang="zh-CN" sz="1800" u="none" strike="noStrike" cap="none" normalizeH="0" baseline="0" smtClean="0">
                          <a:ln>
                            <a:noFill/>
                          </a:ln>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800" u="none" strike="noStrike" cap="none" normalizeH="0" baseline="0" smtClean="0">
                          <a:ln>
                            <a:noFill/>
                          </a:ln>
                          <a:effectLst/>
                          <a:latin typeface="Times New Roman" panose="02020603050405020304" pitchFamily="18" charset="0"/>
                          <a:ea typeface="黑体" panose="02010609060101010101" pitchFamily="49" charset="-122"/>
                          <a:cs typeface="Times New Roman" panose="02020603050405020304" pitchFamily="18" charset="0"/>
                        </a:rPr>
                        <a:t>不利于高性能集群中应用</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extLst>
                  <a:ext uri="{0D108BD9-81ED-4DB2-BD59-A6C34878D82A}">
                    <a16:rowId xmlns="" xmlns:a16="http://schemas.microsoft.com/office/drawing/2014/main" val="10002"/>
                  </a:ext>
                </a:extLst>
              </a:tr>
              <a:tr h="164941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对象存储</a:t>
                      </a:r>
                      <a:endParaRPr kumimoji="0" lang="zh-CN" altLang="en-US" sz="1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对象</a:t>
                      </a:r>
                      <a:endParaRPr kumimoji="0" lang="zh-CN" altLang="en-US" sz="1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块存储设备</a:t>
                      </a: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＋文件系统</a:t>
                      </a: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＋定位逻辑</a:t>
                      </a: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＋应用程序</a:t>
                      </a:r>
                      <a:endParaRPr kumimoji="0" lang="zh-CN" altLang="en-US" sz="1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支持高并行性、可伸缩的数据访问</a:t>
                      </a:r>
                      <a:r>
                        <a:rPr kumimoji="0" lang="en-US" altLang="zh-CN"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管理性好、安全性高、适合高性能集群使用</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处于发展阶段</a:t>
                      </a:r>
                      <a:r>
                        <a:rPr kumimoji="0" lang="en-US" altLang="zh-CN"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800" u="none" strike="noStrike" cap="none" normalizeH="0" baseline="0" dirty="0" smtClean="0">
                          <a:ln>
                            <a:noFill/>
                          </a:ln>
                          <a:effectLst/>
                          <a:latin typeface="Times New Roman" panose="02020603050405020304" pitchFamily="18" charset="0"/>
                          <a:ea typeface="黑体" panose="02010609060101010101" pitchFamily="49" charset="-122"/>
                          <a:cs typeface="Times New Roman" panose="02020603050405020304" pitchFamily="18" charset="0"/>
                        </a:rPr>
                        <a:t>相应的硬件、软件支持有待进一步完善</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854491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549275"/>
            <a:ext cx="8229600" cy="719138"/>
          </a:xfrm>
        </p:spPr>
        <p:txBody>
          <a:bodyPr/>
          <a:lstStyle/>
          <a:p>
            <a:pPr eaLnBrk="1" hangingPunct="1">
              <a:defRPr/>
            </a:pPr>
            <a:r>
              <a:rPr lang="zh-CN" altLang="en-US" smtClean="0"/>
              <a:t>对象存储的特性（总结）</a:t>
            </a:r>
          </a:p>
        </p:txBody>
      </p:sp>
      <p:sp>
        <p:nvSpPr>
          <p:cNvPr id="34819" name="Rectangle 3"/>
          <p:cNvSpPr>
            <a:spLocks noGrp="1" noChangeArrowheads="1"/>
          </p:cNvSpPr>
          <p:nvPr>
            <p:ph type="body" idx="1"/>
          </p:nvPr>
        </p:nvSpPr>
        <p:spPr>
          <a:xfrm>
            <a:off x="457200" y="1916113"/>
            <a:ext cx="8229600" cy="3169071"/>
          </a:xfrm>
        </p:spPr>
        <p:txBody>
          <a:bodyPr/>
          <a:lstStyle/>
          <a:p>
            <a:pPr eaLnBrk="1" hangingPunct="1">
              <a:buClr>
                <a:srgbClr val="FF0000"/>
              </a:buClr>
            </a:pPr>
            <a:r>
              <a:rPr lang="zh-CN" altLang="en-US" sz="3200" b="1" dirty="0" smtClean="0"/>
              <a:t>性能优势 </a:t>
            </a:r>
          </a:p>
          <a:p>
            <a:pPr eaLnBrk="1" hangingPunct="1">
              <a:buClr>
                <a:srgbClr val="FF0000"/>
              </a:buClr>
            </a:pPr>
            <a:r>
              <a:rPr lang="zh-CN" altLang="en-US" sz="3200" b="1" dirty="0" smtClean="0"/>
              <a:t>存储设备的智能化 </a:t>
            </a:r>
          </a:p>
          <a:p>
            <a:pPr eaLnBrk="1" hangingPunct="1">
              <a:buClr>
                <a:srgbClr val="FF0000"/>
              </a:buClr>
            </a:pPr>
            <a:r>
              <a:rPr lang="zh-CN" altLang="en-US" sz="3200" b="1" dirty="0" smtClean="0"/>
              <a:t>数据的共享更容易</a:t>
            </a:r>
          </a:p>
          <a:p>
            <a:pPr eaLnBrk="1" hangingPunct="1">
              <a:buClr>
                <a:srgbClr val="FF0000"/>
              </a:buClr>
            </a:pPr>
            <a:r>
              <a:rPr lang="zh-CN" altLang="en-US" sz="3200" b="1" dirty="0" smtClean="0"/>
              <a:t>管理更方便 </a:t>
            </a:r>
          </a:p>
          <a:p>
            <a:pPr eaLnBrk="1" hangingPunct="1">
              <a:buClr>
                <a:srgbClr val="FF0000"/>
              </a:buClr>
            </a:pPr>
            <a:r>
              <a:rPr lang="zh-CN" altLang="en-US" sz="3200" b="1" dirty="0" smtClean="0"/>
              <a:t>更好的安全性 </a:t>
            </a:r>
          </a:p>
        </p:txBody>
      </p:sp>
    </p:spTree>
    <p:extLst>
      <p:ext uri="{BB962C8B-B14F-4D97-AF65-F5344CB8AC3E}">
        <p14:creationId xmlns:p14="http://schemas.microsoft.com/office/powerpoint/2010/main" val="6543076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4665" y="336336"/>
            <a:ext cx="8589249" cy="1714512"/>
          </a:xfrm>
        </p:spPr>
        <p:txBody>
          <a:bodyPr/>
          <a:lstStyle/>
          <a:p>
            <a:r>
              <a:rPr lang="zh-CN" altLang="en-US" sz="4800" dirty="0" smtClean="0"/>
              <a:t>互联网时代的对象存储</a:t>
            </a:r>
            <a:endParaRPr lang="zh-CN" altLang="en-US" sz="4800" dirty="0"/>
          </a:p>
        </p:txBody>
      </p:sp>
      <p:grpSp>
        <p:nvGrpSpPr>
          <p:cNvPr id="3" name="组合 2"/>
          <p:cNvGrpSpPr/>
          <p:nvPr/>
        </p:nvGrpSpPr>
        <p:grpSpPr>
          <a:xfrm>
            <a:off x="607191" y="2493394"/>
            <a:ext cx="7929618" cy="3671910"/>
            <a:chOff x="357158" y="2071679"/>
            <a:chExt cx="7929618" cy="3671910"/>
          </a:xfrm>
        </p:grpSpPr>
        <p:pic>
          <p:nvPicPr>
            <p:cNvPr id="5" name="Picture 2"/>
            <p:cNvPicPr>
              <a:picLocks noChangeAspect="1" noChangeArrowheads="1"/>
            </p:cNvPicPr>
            <p:nvPr/>
          </p:nvPicPr>
          <p:blipFill>
            <a:blip r:embed="rId2"/>
            <a:srcRect/>
            <a:stretch>
              <a:fillRect/>
            </a:stretch>
          </p:blipFill>
          <p:spPr bwMode="auto">
            <a:xfrm>
              <a:off x="357158" y="2071679"/>
              <a:ext cx="7929618" cy="3545136"/>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3214678" y="5429264"/>
              <a:ext cx="2071702" cy="314325"/>
            </a:xfrm>
            <a:prstGeom prst="rect">
              <a:avLst/>
            </a:prstGeom>
            <a:noFill/>
            <a:ln w="9525">
              <a:noFill/>
              <a:miter lim="800000"/>
              <a:headEnd/>
              <a:tailEnd/>
            </a:ln>
            <a:effectLst/>
          </p:spPr>
        </p:pic>
      </p:grpSp>
      <p:sp>
        <p:nvSpPr>
          <p:cNvPr id="4" name="椭圆 3"/>
          <p:cNvSpPr/>
          <p:nvPr/>
        </p:nvSpPr>
        <p:spPr bwMode="auto">
          <a:xfrm>
            <a:off x="5929322" y="2382361"/>
            <a:ext cx="2214578" cy="3643338"/>
          </a:xfrm>
          <a:prstGeom prst="ellipse">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lnSpc>
                <a:spcPct val="90000"/>
              </a:lnSpc>
              <a:spcBef>
                <a:spcPct val="0"/>
              </a:spcBef>
              <a:spcAft>
                <a:spcPct val="0"/>
              </a:spcAft>
              <a:defRPr kern="1200">
                <a:solidFill>
                  <a:schemeClr val="tx1"/>
                </a:solidFill>
                <a:latin typeface="Arial" charset="0"/>
                <a:ea typeface="黑体" pitchFamily="2" charset="-122"/>
                <a:cs typeface="+mn-cs"/>
              </a:defRPr>
            </a:lvl1pPr>
            <a:lvl2pPr marL="457200" algn="l" rtl="0" fontAlgn="base">
              <a:lnSpc>
                <a:spcPct val="90000"/>
              </a:lnSpc>
              <a:spcBef>
                <a:spcPct val="0"/>
              </a:spcBef>
              <a:spcAft>
                <a:spcPct val="0"/>
              </a:spcAft>
              <a:defRPr kern="1200">
                <a:solidFill>
                  <a:schemeClr val="tx1"/>
                </a:solidFill>
                <a:latin typeface="Arial" charset="0"/>
                <a:ea typeface="黑体" pitchFamily="2" charset="-122"/>
                <a:cs typeface="+mn-cs"/>
              </a:defRPr>
            </a:lvl2pPr>
            <a:lvl3pPr marL="914400" algn="l" rtl="0" fontAlgn="base">
              <a:lnSpc>
                <a:spcPct val="90000"/>
              </a:lnSpc>
              <a:spcBef>
                <a:spcPct val="0"/>
              </a:spcBef>
              <a:spcAft>
                <a:spcPct val="0"/>
              </a:spcAft>
              <a:defRPr kern="1200">
                <a:solidFill>
                  <a:schemeClr val="tx1"/>
                </a:solidFill>
                <a:latin typeface="Arial" charset="0"/>
                <a:ea typeface="黑体" pitchFamily="2" charset="-122"/>
                <a:cs typeface="+mn-cs"/>
              </a:defRPr>
            </a:lvl3pPr>
            <a:lvl4pPr marL="1371600" algn="l" rtl="0" fontAlgn="base">
              <a:lnSpc>
                <a:spcPct val="90000"/>
              </a:lnSpc>
              <a:spcBef>
                <a:spcPct val="0"/>
              </a:spcBef>
              <a:spcAft>
                <a:spcPct val="0"/>
              </a:spcAft>
              <a:defRPr kern="1200">
                <a:solidFill>
                  <a:schemeClr val="tx1"/>
                </a:solidFill>
                <a:latin typeface="Arial" charset="0"/>
                <a:ea typeface="黑体" pitchFamily="2" charset="-122"/>
                <a:cs typeface="+mn-cs"/>
              </a:defRPr>
            </a:lvl4pPr>
            <a:lvl5pPr marL="1828800" algn="l" rtl="0" fontAlgn="base">
              <a:lnSpc>
                <a:spcPct val="90000"/>
              </a:lnSpc>
              <a:spcBef>
                <a:spcPct val="0"/>
              </a:spcBef>
              <a:spcAft>
                <a:spcPct val="0"/>
              </a:spcAft>
              <a:defRPr kern="1200">
                <a:solidFill>
                  <a:schemeClr val="tx1"/>
                </a:solidFill>
                <a:latin typeface="Arial" charset="0"/>
                <a:ea typeface="黑体" pitchFamily="2" charset="-122"/>
                <a:cs typeface="+mn-cs"/>
              </a:defRPr>
            </a:lvl5pPr>
            <a:lvl6pPr marL="2286000" algn="l" defTabSz="914400" rtl="0" eaLnBrk="1" latinLnBrk="0" hangingPunct="1">
              <a:defRPr kern="1200">
                <a:solidFill>
                  <a:schemeClr val="tx1"/>
                </a:solidFill>
                <a:latin typeface="Arial" charset="0"/>
                <a:ea typeface="黑体" pitchFamily="2" charset="-122"/>
                <a:cs typeface="+mn-cs"/>
              </a:defRPr>
            </a:lvl6pPr>
            <a:lvl7pPr marL="2743200" algn="l" defTabSz="914400" rtl="0" eaLnBrk="1" latinLnBrk="0" hangingPunct="1">
              <a:defRPr kern="1200">
                <a:solidFill>
                  <a:schemeClr val="tx1"/>
                </a:solidFill>
                <a:latin typeface="Arial" charset="0"/>
                <a:ea typeface="黑体" pitchFamily="2" charset="-122"/>
                <a:cs typeface="+mn-cs"/>
              </a:defRPr>
            </a:lvl7pPr>
            <a:lvl8pPr marL="3200400" algn="l" defTabSz="914400" rtl="0" eaLnBrk="1" latinLnBrk="0" hangingPunct="1">
              <a:defRPr kern="1200">
                <a:solidFill>
                  <a:schemeClr val="tx1"/>
                </a:solidFill>
                <a:latin typeface="Arial" charset="0"/>
                <a:ea typeface="黑体" pitchFamily="2" charset="-122"/>
                <a:cs typeface="+mn-cs"/>
              </a:defRPr>
            </a:lvl8pPr>
            <a:lvl9pPr marL="3657600" algn="l" defTabSz="914400" rtl="0" eaLnBrk="1" latinLnBrk="0" hangingPunct="1">
              <a:defRPr kern="1200">
                <a:solidFill>
                  <a:schemeClr val="tx1"/>
                </a:solidFill>
                <a:latin typeface="Arial" charset="0"/>
                <a:ea typeface="黑体" pitchFamily="2" charset="-122"/>
                <a:cs typeface="+mn-cs"/>
              </a:defRPr>
            </a:lvl9pPr>
          </a:lstStyle>
          <a:p>
            <a:pPr marL="342900" marR="0" indent="-342900" algn="l" defTabSz="914400" rtl="0" eaLnBrk="1" fontAlgn="base" latinLnBrk="0" hangingPunct="1">
              <a:lnSpc>
                <a:spcPct val="9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黑体" pitchFamily="2" charset="-122"/>
            </a:endParaRPr>
          </a:p>
        </p:txBody>
      </p:sp>
    </p:spTree>
    <p:extLst>
      <p:ext uri="{BB962C8B-B14F-4D97-AF65-F5344CB8AC3E}">
        <p14:creationId xmlns:p14="http://schemas.microsoft.com/office/powerpoint/2010/main" val="20683278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smtClean="0">
                <a:effectLst/>
              </a:rPr>
              <a:t>Cloud Storage, Storage Clouds, Object Storage</a:t>
            </a:r>
            <a:endParaRPr lang="zh-CN" altLang="en-US" sz="2800" dirty="0">
              <a:effectLst/>
            </a:endParaRPr>
          </a:p>
        </p:txBody>
      </p:sp>
      <p:sp>
        <p:nvSpPr>
          <p:cNvPr id="3" name="内容占位符 2"/>
          <p:cNvSpPr>
            <a:spLocks noGrp="1"/>
          </p:cNvSpPr>
          <p:nvPr>
            <p:ph idx="1"/>
          </p:nvPr>
        </p:nvSpPr>
        <p:spPr>
          <a:xfrm>
            <a:off x="428596" y="1357298"/>
            <a:ext cx="8229600" cy="4786346"/>
          </a:xfrm>
        </p:spPr>
        <p:txBody>
          <a:bodyPr/>
          <a:lstStyle/>
          <a:p>
            <a:r>
              <a:rPr lang="en-US" altLang="zh-CN" b="1" dirty="0" smtClean="0">
                <a:solidFill>
                  <a:srgbClr val="FF0000"/>
                </a:solidFill>
              </a:rPr>
              <a:t>Cloud Storage </a:t>
            </a:r>
            <a:r>
              <a:rPr lang="en-US" altLang="zh-CN" dirty="0" smtClean="0"/>
              <a:t>is the storage used for Compute Cloud infrastructures</a:t>
            </a:r>
          </a:p>
          <a:p>
            <a:pPr lvl="1"/>
            <a:r>
              <a:rPr lang="en-US" altLang="zh-CN" dirty="0" smtClean="0"/>
              <a:t>Compute Clouds are very IOPS intensive and usually </a:t>
            </a:r>
            <a:r>
              <a:rPr lang="en-US" altLang="zh-CN" sz="2800" b="1" i="1" dirty="0" smtClean="0"/>
              <a:t>block storage</a:t>
            </a:r>
            <a:r>
              <a:rPr lang="en-US" altLang="zh-CN" sz="2800" b="1" dirty="0" smtClean="0">
                <a:solidFill>
                  <a:schemeClr val="bg2"/>
                </a:solidFill>
              </a:rPr>
              <a:t> </a:t>
            </a:r>
            <a:r>
              <a:rPr lang="en-US" altLang="zh-CN" dirty="0" smtClean="0"/>
              <a:t>is used in these applications</a:t>
            </a:r>
          </a:p>
          <a:p>
            <a:r>
              <a:rPr lang="en-US" altLang="zh-CN" b="1" dirty="0" smtClean="0">
                <a:solidFill>
                  <a:srgbClr val="FF0000"/>
                </a:solidFill>
              </a:rPr>
              <a:t>Storage Clouds </a:t>
            </a:r>
            <a:r>
              <a:rPr lang="en-US" altLang="zh-CN" dirty="0" smtClean="0"/>
              <a:t>are “storage in the cloud”, whether public or private</a:t>
            </a:r>
          </a:p>
          <a:p>
            <a:pPr lvl="1"/>
            <a:r>
              <a:rPr lang="en-US" altLang="zh-CN" dirty="0" smtClean="0"/>
              <a:t>Storage Clouds are simply storage capacity that is made available through the Internet </a:t>
            </a:r>
          </a:p>
          <a:p>
            <a:pPr lvl="1"/>
            <a:r>
              <a:rPr lang="en-US" altLang="zh-CN" dirty="0" smtClean="0"/>
              <a:t>Most of today’s storage clouds use </a:t>
            </a:r>
            <a:r>
              <a:rPr lang="en-US" altLang="zh-CN" sz="2800" b="1" dirty="0" smtClean="0">
                <a:solidFill>
                  <a:srgbClr val="FF0000"/>
                </a:solidFill>
              </a:rPr>
              <a:t>object storage </a:t>
            </a:r>
            <a:r>
              <a:rPr lang="en-US" altLang="zh-CN" dirty="0" smtClean="0"/>
              <a:t>technologies</a:t>
            </a:r>
            <a:endParaRPr lang="zh-CN" altLang="en-US" dirty="0"/>
          </a:p>
        </p:txBody>
      </p:sp>
    </p:spTree>
    <p:extLst>
      <p:ext uri="{BB962C8B-B14F-4D97-AF65-F5344CB8AC3E}">
        <p14:creationId xmlns:p14="http://schemas.microsoft.com/office/powerpoint/2010/main" val="316394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571480"/>
            <a:ext cx="8929718" cy="719138"/>
          </a:xfrm>
        </p:spPr>
        <p:txBody>
          <a:bodyPr/>
          <a:lstStyle/>
          <a:p>
            <a:pPr algn="l"/>
            <a:r>
              <a:rPr lang="en-US" altLang="zh-CN" sz="2800" dirty="0" smtClean="0">
                <a:effectLst/>
              </a:rPr>
              <a:t>Scale out object storage with simple </a:t>
            </a:r>
            <a:r>
              <a:rPr lang="en-US" altLang="zh-CN" sz="2800" dirty="0" smtClean="0">
                <a:solidFill>
                  <a:srgbClr val="FF0000"/>
                </a:solidFill>
                <a:effectLst/>
              </a:rPr>
              <a:t>REST API </a:t>
            </a:r>
            <a:endParaRPr lang="zh-CN" altLang="en-US" sz="2800" dirty="0">
              <a:solidFill>
                <a:srgbClr val="FF0000"/>
              </a:solidFill>
              <a:effectLst/>
            </a:endParaRPr>
          </a:p>
        </p:txBody>
      </p:sp>
      <p:pic>
        <p:nvPicPr>
          <p:cNvPr id="46082" name="Picture 2"/>
          <p:cNvPicPr>
            <a:picLocks noChangeAspect="1" noChangeArrowheads="1"/>
          </p:cNvPicPr>
          <p:nvPr/>
        </p:nvPicPr>
        <p:blipFill>
          <a:blip r:embed="rId3"/>
          <a:srcRect/>
          <a:stretch>
            <a:fillRect/>
          </a:stretch>
        </p:blipFill>
        <p:spPr bwMode="auto">
          <a:xfrm>
            <a:off x="857224" y="1214422"/>
            <a:ext cx="7143800" cy="5469840"/>
          </a:xfrm>
          <a:prstGeom prst="rect">
            <a:avLst/>
          </a:prstGeom>
          <a:noFill/>
          <a:ln w="9525">
            <a:noFill/>
            <a:miter lim="800000"/>
            <a:headEnd/>
            <a:tailEnd/>
          </a:ln>
          <a:effectLst/>
        </p:spPr>
      </p:pic>
    </p:spTree>
    <p:extLst>
      <p:ext uri="{BB962C8B-B14F-4D97-AF65-F5344CB8AC3E}">
        <p14:creationId xmlns:p14="http://schemas.microsoft.com/office/powerpoint/2010/main" val="8416381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REST API’s</a:t>
            </a:r>
            <a:endParaRPr lang="zh-CN" altLang="en-US" dirty="0"/>
          </a:p>
        </p:txBody>
      </p:sp>
      <p:sp>
        <p:nvSpPr>
          <p:cNvPr id="3" name="内容占位符 2"/>
          <p:cNvSpPr>
            <a:spLocks noGrp="1"/>
          </p:cNvSpPr>
          <p:nvPr>
            <p:ph idx="1"/>
          </p:nvPr>
        </p:nvSpPr>
        <p:spPr>
          <a:xfrm>
            <a:off x="571472" y="1285860"/>
            <a:ext cx="8186798" cy="5286412"/>
          </a:xfrm>
        </p:spPr>
        <p:txBody>
          <a:bodyPr/>
          <a:lstStyle/>
          <a:p>
            <a:r>
              <a:rPr lang="en-US" altLang="zh-CN" sz="2800" dirty="0" smtClean="0"/>
              <a:t>REST stands for </a:t>
            </a:r>
            <a:r>
              <a:rPr lang="en-US" altLang="zh-CN" sz="2800" dirty="0" smtClean="0">
                <a:solidFill>
                  <a:srgbClr val="FF0000"/>
                </a:solidFill>
              </a:rPr>
              <a:t>Re</a:t>
            </a:r>
            <a:r>
              <a:rPr lang="en-US" altLang="zh-CN" sz="2800" dirty="0" smtClean="0"/>
              <a:t>presentational </a:t>
            </a:r>
            <a:r>
              <a:rPr lang="en-US" altLang="zh-CN" sz="2800" dirty="0" smtClean="0">
                <a:solidFill>
                  <a:srgbClr val="FF0000"/>
                </a:solidFill>
              </a:rPr>
              <a:t>S</a:t>
            </a:r>
            <a:r>
              <a:rPr lang="en-US" altLang="zh-CN" sz="2800" dirty="0" smtClean="0"/>
              <a:t>tate </a:t>
            </a:r>
            <a:r>
              <a:rPr lang="en-US" altLang="zh-CN" sz="2800" dirty="0" smtClean="0">
                <a:solidFill>
                  <a:srgbClr val="FF0000"/>
                </a:solidFill>
              </a:rPr>
              <a:t>T</a:t>
            </a:r>
            <a:r>
              <a:rPr lang="en-US" altLang="zh-CN" sz="2800" dirty="0" smtClean="0"/>
              <a:t>ransfer</a:t>
            </a:r>
          </a:p>
          <a:p>
            <a:r>
              <a:rPr lang="en-US" altLang="zh-CN" sz="2800" dirty="0" smtClean="0"/>
              <a:t>It is a software architecture that is used for distributed application environments</a:t>
            </a:r>
          </a:p>
          <a:p>
            <a:r>
              <a:rPr lang="en-US" altLang="zh-CN" sz="2800" dirty="0" smtClean="0"/>
              <a:t>REST API’s have become the </a:t>
            </a:r>
            <a:r>
              <a:rPr lang="en-US" altLang="zh-CN" sz="2800" dirty="0" smtClean="0">
                <a:solidFill>
                  <a:srgbClr val="FF0000"/>
                </a:solidFill>
              </a:rPr>
              <a:t>predominant interface for cloud applications to connect to the cloud</a:t>
            </a:r>
          </a:p>
          <a:p>
            <a:r>
              <a:rPr lang="en-US" altLang="zh-CN" sz="2800" dirty="0" smtClean="0"/>
              <a:t>For storage-centric cloud applications, a REST API is the interface between the </a:t>
            </a:r>
            <a:r>
              <a:rPr lang="en-US" altLang="zh-CN" sz="2800" dirty="0" smtClean="0">
                <a:solidFill>
                  <a:srgbClr val="FF0000"/>
                </a:solidFill>
              </a:rPr>
              <a:t>application</a:t>
            </a:r>
            <a:r>
              <a:rPr lang="en-US" altLang="zh-CN" sz="2800" dirty="0" smtClean="0"/>
              <a:t> and the </a:t>
            </a:r>
            <a:r>
              <a:rPr lang="en-US" altLang="zh-CN" sz="2800" dirty="0" smtClean="0">
                <a:solidFill>
                  <a:srgbClr val="FF0000"/>
                </a:solidFill>
              </a:rPr>
              <a:t>object storage platform</a:t>
            </a:r>
          </a:p>
          <a:p>
            <a:r>
              <a:rPr lang="en-US" altLang="zh-CN" sz="2800" dirty="0" smtClean="0"/>
              <a:t>PUT  GET  DELETE…</a:t>
            </a:r>
            <a:endParaRPr lang="zh-CN" altLang="en-US" sz="2800" dirty="0"/>
          </a:p>
        </p:txBody>
      </p:sp>
    </p:spTree>
    <p:extLst>
      <p:ext uri="{BB962C8B-B14F-4D97-AF65-F5344CB8AC3E}">
        <p14:creationId xmlns:p14="http://schemas.microsoft.com/office/powerpoint/2010/main" val="8049639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571480"/>
            <a:ext cx="8572560" cy="719138"/>
          </a:xfrm>
        </p:spPr>
        <p:txBody>
          <a:bodyPr/>
          <a:lstStyle/>
          <a:p>
            <a:r>
              <a:rPr lang="en-US" altLang="zh-CN" dirty="0" smtClean="0"/>
              <a:t>Current Object Storage Summary</a:t>
            </a:r>
            <a:endParaRPr lang="zh-CN" altLang="en-US" dirty="0"/>
          </a:p>
        </p:txBody>
      </p:sp>
      <p:sp>
        <p:nvSpPr>
          <p:cNvPr id="3" name="内容占位符 2"/>
          <p:cNvSpPr>
            <a:spLocks noGrp="1"/>
          </p:cNvSpPr>
          <p:nvPr>
            <p:ph idx="1"/>
          </p:nvPr>
        </p:nvSpPr>
        <p:spPr>
          <a:xfrm>
            <a:off x="428596" y="1500174"/>
            <a:ext cx="8229600" cy="4786346"/>
          </a:xfrm>
        </p:spPr>
        <p:txBody>
          <a:bodyPr/>
          <a:lstStyle/>
          <a:p>
            <a:r>
              <a:rPr lang="en-US" altLang="zh-CN" dirty="0" smtClean="0"/>
              <a:t>Data is stored as objects in one </a:t>
            </a:r>
            <a:r>
              <a:rPr lang="en-US" altLang="zh-CN" dirty="0" smtClean="0">
                <a:solidFill>
                  <a:schemeClr val="accent5">
                    <a:lumMod val="50000"/>
                  </a:schemeClr>
                </a:solidFill>
              </a:rPr>
              <a:t>large</a:t>
            </a:r>
            <a:r>
              <a:rPr lang="en-US" altLang="zh-CN" dirty="0" smtClean="0"/>
              <a:t>, </a:t>
            </a:r>
            <a:r>
              <a:rPr lang="en-US" altLang="zh-CN" dirty="0" smtClean="0">
                <a:solidFill>
                  <a:schemeClr val="accent5">
                    <a:lumMod val="50000"/>
                  </a:schemeClr>
                </a:solidFill>
              </a:rPr>
              <a:t>scalable</a:t>
            </a:r>
            <a:r>
              <a:rPr lang="en-US" altLang="zh-CN" dirty="0" smtClean="0">
                <a:solidFill>
                  <a:srgbClr val="FF0000"/>
                </a:solidFill>
              </a:rPr>
              <a:t> pool of storage</a:t>
            </a:r>
          </a:p>
          <a:p>
            <a:r>
              <a:rPr lang="en-US" altLang="zh-CN" dirty="0" smtClean="0"/>
              <a:t>Objects are stored with metadata – information about the object</a:t>
            </a:r>
          </a:p>
          <a:p>
            <a:r>
              <a:rPr lang="en-US" altLang="zh-CN" dirty="0" smtClean="0"/>
              <a:t>An Object ID is stored, to locate the data</a:t>
            </a:r>
          </a:p>
          <a:p>
            <a:r>
              <a:rPr lang="en-US" altLang="zh-CN" dirty="0" smtClean="0">
                <a:solidFill>
                  <a:srgbClr val="FF0000"/>
                </a:solidFill>
              </a:rPr>
              <a:t>REST</a:t>
            </a:r>
            <a:r>
              <a:rPr lang="en-US" altLang="zh-CN" dirty="0" smtClean="0"/>
              <a:t> is the standard interface, simple commands used by applications</a:t>
            </a:r>
          </a:p>
          <a:p>
            <a:r>
              <a:rPr lang="en-US" altLang="zh-CN" dirty="0" smtClean="0"/>
              <a:t>Objects are </a:t>
            </a:r>
            <a:r>
              <a:rPr lang="en-US" altLang="zh-CN" dirty="0" smtClean="0">
                <a:solidFill>
                  <a:srgbClr val="FF0000"/>
                </a:solidFill>
              </a:rPr>
              <a:t>immutable</a:t>
            </a:r>
            <a:r>
              <a:rPr lang="en-US" altLang="zh-CN" dirty="0" smtClean="0"/>
              <a:t>; edits are saved as a new object</a:t>
            </a:r>
            <a:endParaRPr lang="zh-CN" altLang="en-US" dirty="0"/>
          </a:p>
        </p:txBody>
      </p:sp>
    </p:spTree>
    <p:extLst>
      <p:ext uri="{BB962C8B-B14F-4D97-AF65-F5344CB8AC3E}">
        <p14:creationId xmlns:p14="http://schemas.microsoft.com/office/powerpoint/2010/main" val="2978523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Why Object Storage?</a:t>
            </a:r>
            <a:endParaRPr lang="zh-CN" altLang="en-US" dirty="0"/>
          </a:p>
        </p:txBody>
      </p:sp>
      <p:sp>
        <p:nvSpPr>
          <p:cNvPr id="3" name="内容占位符 2"/>
          <p:cNvSpPr>
            <a:spLocks noGrp="1"/>
          </p:cNvSpPr>
          <p:nvPr>
            <p:ph idx="1"/>
          </p:nvPr>
        </p:nvSpPr>
        <p:spPr>
          <a:xfrm>
            <a:off x="214282" y="1571612"/>
            <a:ext cx="5143536" cy="4524388"/>
          </a:xfrm>
        </p:spPr>
        <p:txBody>
          <a:bodyPr/>
          <a:lstStyle/>
          <a:p>
            <a:r>
              <a:rPr lang="en-US" altLang="zh-CN" dirty="0" smtClean="0"/>
              <a:t>Massive Data Growth</a:t>
            </a:r>
          </a:p>
          <a:p>
            <a:r>
              <a:rPr lang="en-US" altLang="zh-CN" dirty="0" smtClean="0"/>
              <a:t>Always Online</a:t>
            </a:r>
          </a:p>
          <a:p>
            <a:pPr lvl="1"/>
            <a:r>
              <a:rPr lang="en-US" altLang="zh-CN" dirty="0" smtClean="0"/>
              <a:t>data needs to be available anywhere at anytime</a:t>
            </a:r>
          </a:p>
          <a:p>
            <a:r>
              <a:rPr lang="en-US" altLang="zh-CN" dirty="0" smtClean="0"/>
              <a:t>Power to the Applications</a:t>
            </a:r>
          </a:p>
          <a:p>
            <a:pPr lvl="1"/>
            <a:r>
              <a:rPr lang="en-US" altLang="zh-CN" dirty="0" smtClean="0"/>
              <a:t>App. to storage with REST API directly, without additional (file system) layers</a:t>
            </a:r>
          </a:p>
          <a:p>
            <a:r>
              <a:rPr lang="en-US" altLang="zh-CN" dirty="0" smtClean="0"/>
              <a:t>The Big Data Explosion</a:t>
            </a:r>
            <a:endParaRPr lang="zh-CN" altLang="en-US" dirty="0"/>
          </a:p>
        </p:txBody>
      </p:sp>
      <p:grpSp>
        <p:nvGrpSpPr>
          <p:cNvPr id="6" name="组合 5"/>
          <p:cNvGrpSpPr/>
          <p:nvPr/>
        </p:nvGrpSpPr>
        <p:grpSpPr>
          <a:xfrm>
            <a:off x="5286380" y="1650191"/>
            <a:ext cx="3857620" cy="4083065"/>
            <a:chOff x="5286380" y="1357298"/>
            <a:chExt cx="3857620" cy="4083065"/>
          </a:xfrm>
        </p:grpSpPr>
        <p:pic>
          <p:nvPicPr>
            <p:cNvPr id="47106" name="Picture 2"/>
            <p:cNvPicPr>
              <a:picLocks noChangeAspect="1" noChangeArrowheads="1"/>
            </p:cNvPicPr>
            <p:nvPr/>
          </p:nvPicPr>
          <p:blipFill>
            <a:blip r:embed="rId3"/>
            <a:srcRect/>
            <a:stretch>
              <a:fillRect/>
            </a:stretch>
          </p:blipFill>
          <p:spPr bwMode="auto">
            <a:xfrm>
              <a:off x="5286380" y="1357298"/>
              <a:ext cx="3857620" cy="4083065"/>
            </a:xfrm>
            <a:prstGeom prst="rect">
              <a:avLst/>
            </a:prstGeom>
            <a:noFill/>
            <a:ln w="9525">
              <a:noFill/>
              <a:miter lim="800000"/>
              <a:headEnd/>
              <a:tailEnd/>
            </a:ln>
            <a:effectLst/>
          </p:spPr>
        </p:pic>
        <p:pic>
          <p:nvPicPr>
            <p:cNvPr id="47107" name="Picture 3"/>
            <p:cNvPicPr>
              <a:picLocks noChangeAspect="1" noChangeArrowheads="1"/>
            </p:cNvPicPr>
            <p:nvPr/>
          </p:nvPicPr>
          <p:blipFill>
            <a:blip r:embed="rId4"/>
            <a:srcRect/>
            <a:stretch>
              <a:fillRect/>
            </a:stretch>
          </p:blipFill>
          <p:spPr bwMode="auto">
            <a:xfrm>
              <a:off x="6072198" y="1643050"/>
              <a:ext cx="2171700" cy="1038225"/>
            </a:xfrm>
            <a:prstGeom prst="rect">
              <a:avLst/>
            </a:prstGeom>
            <a:noFill/>
            <a:ln w="9525">
              <a:noFill/>
              <a:miter lim="800000"/>
              <a:headEnd/>
              <a:tailEnd/>
            </a:ln>
            <a:effectLst/>
          </p:spPr>
        </p:pic>
      </p:grpSp>
    </p:spTree>
    <p:extLst>
      <p:ext uri="{BB962C8B-B14F-4D97-AF65-F5344CB8AC3E}">
        <p14:creationId xmlns:p14="http://schemas.microsoft.com/office/powerpoint/2010/main" val="2263187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讲座内容</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5" name="矩形 4"/>
          <p:cNvSpPr/>
          <p:nvPr/>
        </p:nvSpPr>
        <p:spPr>
          <a:xfrm>
            <a:off x="2520000" y="6498000"/>
            <a:ext cx="6480000" cy="360000"/>
          </a:xfrm>
          <a:prstGeom prst="rect">
            <a:avLst/>
          </a:prstGeom>
          <a:solidFill>
            <a:srgbClr val="FFFFFF">
              <a:alpha val="50196"/>
            </a:srgbClr>
          </a:solidFill>
        </p:spPr>
        <p:txBody>
          <a:bodyPr anchor="ctr">
            <a:noAutofit/>
          </a:bodyPr>
          <a:lstStyle/>
          <a:p>
            <a:r>
              <a:rPr lang="en-US" altLang="zh-CN" sz="1200" dirty="0">
                <a:latin typeface="Times New Roman" panose="02020603050405020304" pitchFamily="18" charset="0"/>
                <a:cs typeface="Times New Roman" panose="02020603050405020304" pitchFamily="18" charset="0"/>
                <a:hlinkClick r:id="rId2"/>
              </a:rPr>
              <a:t>http://</a:t>
            </a:r>
            <a:r>
              <a:rPr lang="en-US" altLang="zh-CN" sz="1200" dirty="0" smtClean="0">
                <a:latin typeface="Times New Roman" panose="02020603050405020304" pitchFamily="18" charset="0"/>
                <a:cs typeface="Times New Roman" panose="02020603050405020304" pitchFamily="18" charset="0"/>
                <a:hlinkClick r:id="rId2"/>
              </a:rPr>
              <a:t>www.snia.org/sites/default/files/Implementing_Serving_and_Using_The_Cloud-Nov_2013.pdf</a:t>
            </a:r>
            <a:r>
              <a:rPr lang="en-US" altLang="zh-CN" sz="1200" dirty="0" smtClean="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36000" y="720000"/>
            <a:ext cx="9072000" cy="3757015"/>
          </a:xfrm>
          <a:prstGeom prst="rect">
            <a:avLst/>
          </a:prstGeom>
        </p:spPr>
      </p:pic>
      <p:sp>
        <p:nvSpPr>
          <p:cNvPr id="7" name="文本框 6"/>
          <p:cNvSpPr txBox="1"/>
          <p:nvPr/>
        </p:nvSpPr>
        <p:spPr>
          <a:xfrm>
            <a:off x="540000" y="4680000"/>
            <a:ext cx="2160000" cy="36000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noAutofit/>
          </a:bodyPr>
          <a:lstStyle/>
          <a:p>
            <a:pPr algn="ct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块存储、文件存储</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p:cNvSpPr txBox="1"/>
          <p:nvPr/>
        </p:nvSpPr>
        <p:spPr>
          <a:xfrm>
            <a:off x="4320000" y="4651889"/>
            <a:ext cx="1800000" cy="36000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noAutofit/>
          </a:bodyPr>
          <a:lstStyle/>
          <a:p>
            <a:pPr algn="ct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对象存储</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p:cNvSpPr txBox="1"/>
          <p:nvPr/>
        </p:nvSpPr>
        <p:spPr>
          <a:xfrm>
            <a:off x="7560000" y="4651889"/>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noAutofit/>
          </a:bodyPr>
          <a:lstStyle/>
          <a:p>
            <a:pPr algn="ct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数据库</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060528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表 8"/>
          <p:cNvGraphicFramePr/>
          <p:nvPr>
            <p:extLst/>
          </p:nvPr>
        </p:nvGraphicFramePr>
        <p:xfrm>
          <a:off x="180000" y="908720"/>
          <a:ext cx="4320000" cy="3169735"/>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组合 2"/>
          <p:cNvGrpSpPr/>
          <p:nvPr/>
        </p:nvGrpSpPr>
        <p:grpSpPr>
          <a:xfrm>
            <a:off x="540000" y="1558455"/>
            <a:ext cx="3023075" cy="1800000"/>
            <a:chOff x="540000" y="3240000"/>
            <a:chExt cx="3023075" cy="1800000"/>
          </a:xfrm>
        </p:grpSpPr>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00" y="3240000"/>
              <a:ext cx="2843075" cy="1800000"/>
            </a:xfrm>
            <a:prstGeom prst="rect">
              <a:avLst/>
            </a:prstGeom>
          </p:spPr>
        </p:pic>
        <p:sp>
          <p:nvSpPr>
            <p:cNvPr id="20" name="矩形 19"/>
            <p:cNvSpPr/>
            <p:nvPr/>
          </p:nvSpPr>
          <p:spPr>
            <a:xfrm>
              <a:off x="540000" y="3780000"/>
              <a:ext cx="1800000" cy="540000"/>
            </a:xfrm>
            <a:prstGeom prst="rect">
              <a:avLst/>
            </a:prstGeom>
            <a:ln/>
          </p:spPr>
          <p:style>
            <a:lnRef idx="1">
              <a:schemeClr val="accent2"/>
            </a:lnRef>
            <a:fillRef idx="3">
              <a:schemeClr val="accent2"/>
            </a:fillRef>
            <a:effectRef idx="2">
              <a:schemeClr val="accent2"/>
            </a:effectRef>
            <a:fontRef idx="minor">
              <a:schemeClr val="lt1"/>
            </a:fontRef>
          </p:style>
          <p:txBody>
            <a:bodyPr wrap="none" anchor="ctr">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1600" b="0" i="0" u="none" strike="noStrike" kern="1200" cap="none" spc="0" normalizeH="0" baseline="0" noProof="0" dirty="0" smtClean="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数据年增</a:t>
              </a:r>
              <a:r>
                <a:rPr kumimoji="0" lang="en-US" altLang="zh-CN" sz="1600" b="0" i="0" u="none" strike="noStrike" kern="1200" cap="none" spc="0" normalizeH="0" baseline="0" noProof="0" dirty="0" smtClean="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150PB</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1600" b="0" i="0" u="none" strike="noStrike" kern="1200" cap="none" spc="0" normalizeH="0" baseline="0" noProof="0" dirty="0" smtClean="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还在加速</a:t>
              </a:r>
              <a:r>
                <a:rPr kumimoji="0" lang="zh-CN" altLang="en-US" sz="16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增长</a:t>
              </a:r>
            </a:p>
          </p:txBody>
        </p:sp>
      </p:grpSp>
      <p:grpSp>
        <p:nvGrpSpPr>
          <p:cNvPr id="26" name="组合 25"/>
          <p:cNvGrpSpPr/>
          <p:nvPr/>
        </p:nvGrpSpPr>
        <p:grpSpPr>
          <a:xfrm>
            <a:off x="4500000" y="1378455"/>
            <a:ext cx="4360043" cy="1440000"/>
            <a:chOff x="180000" y="5040000"/>
            <a:chExt cx="3960000" cy="1440000"/>
          </a:xfrm>
        </p:grpSpPr>
        <p:pic>
          <p:nvPicPr>
            <p:cNvPr id="27" name="Picture 8" descr="http://t11.baidu.com/it/u=2472921415,960976943&amp;fm=59"/>
            <p:cNvPicPr>
              <a:picLocks noChangeAspect="1" noChangeArrowheads="1"/>
            </p:cNvPicPr>
            <p:nvPr/>
          </p:nvPicPr>
          <p:blipFill>
            <a:blip r:embed="rId5" cstate="print"/>
            <a:srcRect/>
            <a:stretch>
              <a:fillRect/>
            </a:stretch>
          </p:blipFill>
          <p:spPr bwMode="auto">
            <a:xfrm>
              <a:off x="900000" y="5040000"/>
              <a:ext cx="720000" cy="720000"/>
            </a:xfrm>
            <a:prstGeom prst="rect">
              <a:avLst/>
            </a:prstGeom>
            <a:noFill/>
          </p:spPr>
        </p:pic>
        <p:sp>
          <p:nvSpPr>
            <p:cNvPr id="28" name="矩形 27"/>
            <p:cNvSpPr/>
            <p:nvPr/>
          </p:nvSpPr>
          <p:spPr>
            <a:xfrm>
              <a:off x="180000" y="5760000"/>
              <a:ext cx="2160000" cy="720000"/>
            </a:xfrm>
            <a:prstGeom prst="rect">
              <a:avLst/>
            </a:prstGeom>
            <a:noFill/>
          </p:spPr>
          <p:txBody>
            <a:bodyPr wrap="square" lIns="36000" tIns="36000" rIns="36000" bIns="36000" anchor="ctr">
              <a:no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月活跃用户 </a:t>
              </a:r>
              <a:r>
                <a:rPr kumimoji="0" lang="en-US" altLang="zh-CN" sz="2500" b="1" i="0" u="none" strike="noStrike" kern="1200" cap="none" spc="0" normalizeH="0" baseline="0" noProof="0" dirty="0" smtClean="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&gt;8</a:t>
              </a:r>
              <a:r>
                <a:rPr kumimoji="0" lang="zh-CN" altLang="en-US" sz="2500" b="1" i="0" u="none" strike="noStrike" kern="1200" cap="none" spc="0" normalizeH="0" baseline="0" noProof="0" dirty="0" smtClean="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亿</a:t>
              </a:r>
              <a:endParaRPr kumimoji="0" lang="en-US" altLang="zh-CN" sz="2500" b="1" i="0" u="none" strike="noStrike" kern="1200" cap="none" spc="0" normalizeH="0" baseline="0" noProof="0" dirty="0" smtClean="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同时在线用户 </a:t>
              </a:r>
              <a:r>
                <a:rPr kumimoji="0" lang="en-US" altLang="zh-CN" sz="25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&gt;2</a:t>
              </a:r>
              <a:r>
                <a:rPr kumimoji="0" lang="zh-CN" altLang="en-US" sz="2500" b="0" i="0" u="none" strike="noStrike" kern="1200" cap="none" spc="0" normalizeH="0" baseline="0" noProof="0" dirty="0" smtClean="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亿</a:t>
              </a:r>
              <a:endParaRPr kumimoji="0" lang="en-US" altLang="zh-CN" sz="2500" b="1" i="0" u="none" strike="noStrike" kern="1200" cap="none" spc="0" normalizeH="0" baseline="0" noProof="0" dirty="0" smtClean="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9" name="Picture 4"/>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80049" y="5040000"/>
              <a:ext cx="720000" cy="720000"/>
            </a:xfrm>
            <a:prstGeom prst="roundRect">
              <a:avLst/>
            </a:prstGeom>
            <a:noFill/>
          </p:spPr>
        </p:pic>
        <p:sp>
          <p:nvSpPr>
            <p:cNvPr id="30" name="矩形 29"/>
            <p:cNvSpPr/>
            <p:nvPr/>
          </p:nvSpPr>
          <p:spPr>
            <a:xfrm>
              <a:off x="2340000" y="5760000"/>
              <a:ext cx="1800000" cy="720000"/>
            </a:xfrm>
            <a:prstGeom prst="rect">
              <a:avLst/>
            </a:prstGeom>
            <a:noFill/>
          </p:spPr>
          <p:txBody>
            <a:bodyPr wrap="square" lIns="36000" tIns="36000" rIns="36000" bIns="3600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月活跃用户 </a:t>
              </a:r>
              <a:r>
                <a:rPr kumimoji="0" lang="en-US" altLang="zh-CN" sz="2500" b="1" i="0" u="none" strike="noStrike" kern="1200" cap="none" spc="0" normalizeH="0" baseline="0" noProof="0" dirty="0" smtClean="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&gt;6</a:t>
              </a:r>
              <a:r>
                <a:rPr kumimoji="0" lang="zh-CN" altLang="en-US" sz="2500" b="1" i="0" u="none" strike="noStrike" kern="1200" cap="none" spc="0" normalizeH="0" baseline="0" noProof="0" dirty="0" smtClean="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亿</a:t>
              </a:r>
              <a:endParaRPr kumimoji="0" lang="en-US" altLang="zh-CN" sz="2500" b="1" i="0" u="none" strike="noStrike" kern="1200" cap="none" spc="0" normalizeH="0" baseline="0" noProof="0" dirty="0" smtClean="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31" name="直接连接符 30"/>
            <p:cNvCxnSpPr/>
            <p:nvPr/>
          </p:nvCxnSpPr>
          <p:spPr>
            <a:xfrm flipV="1">
              <a:off x="2977497" y="5364480"/>
              <a:ext cx="785818" cy="357190"/>
            </a:xfrm>
            <a:prstGeom prst="line">
              <a:avLst/>
            </a:prstGeom>
            <a:ln w="28575">
              <a:solidFill>
                <a:schemeClr val="bg1">
                  <a:alpha val="53000"/>
                </a:schemeClr>
              </a:solidFill>
            </a:ln>
          </p:spPr>
          <p:style>
            <a:lnRef idx="1">
              <a:schemeClr val="dk1"/>
            </a:lnRef>
            <a:fillRef idx="0">
              <a:schemeClr val="dk1"/>
            </a:fillRef>
            <a:effectRef idx="0">
              <a:schemeClr val="dk1"/>
            </a:effectRef>
            <a:fontRef idx="minor">
              <a:schemeClr val="tx1"/>
            </a:fontRef>
          </p:style>
        </p:cxnSp>
      </p:grpSp>
      <p:grpSp>
        <p:nvGrpSpPr>
          <p:cNvPr id="32" name="组合 31"/>
          <p:cNvGrpSpPr/>
          <p:nvPr/>
        </p:nvGrpSpPr>
        <p:grpSpPr>
          <a:xfrm>
            <a:off x="4788183" y="4099987"/>
            <a:ext cx="4180043" cy="1440000"/>
            <a:chOff x="4680000" y="5040000"/>
            <a:chExt cx="3780000" cy="1440000"/>
          </a:xfrm>
        </p:grpSpPr>
        <p:pic>
          <p:nvPicPr>
            <p:cNvPr id="35" name="图片 7" descr="icon_qzone.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40000" y="5040000"/>
              <a:ext cx="720000" cy="720000"/>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36" name="矩形 35"/>
            <p:cNvSpPr/>
            <p:nvPr/>
          </p:nvSpPr>
          <p:spPr>
            <a:xfrm>
              <a:off x="4680000" y="5760000"/>
              <a:ext cx="1800000" cy="720000"/>
            </a:xfrm>
            <a:prstGeom prst="rect">
              <a:avLst/>
            </a:prstGeom>
            <a:noFill/>
          </p:spPr>
          <p:txBody>
            <a:bodyPr wrap="none" lIns="36000" tIns="36000" rIns="36000" bIns="36000" anchor="ctr">
              <a:no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图片</a:t>
              </a:r>
              <a:r>
                <a:rPr kumimoji="0" lang="en-US" altLang="zh-CN"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500" b="1" i="0" u="none" strike="noStrike" kern="1200" cap="none" spc="0" normalizeH="0" baseline="0" noProof="0" dirty="0" smtClean="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4000</a:t>
              </a:r>
              <a:r>
                <a:rPr kumimoji="0" lang="zh-CN" altLang="zh-CN" sz="25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亿张</a:t>
              </a:r>
              <a:endParaRPr kumimoji="0" lang="en-US" altLang="zh-CN" sz="25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存储量</a:t>
              </a:r>
              <a:r>
                <a:rPr kumimoji="0" lang="en-US" altLang="zh-CN"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500" b="1" i="0" u="none" strike="noStrike" kern="1200" cap="none" spc="0" normalizeH="0" baseline="0" noProof="0" dirty="0" smtClean="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200PB</a:t>
              </a:r>
              <a:endParaRPr kumimoji="0" lang="en-US" altLang="zh-CN" sz="25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9" name="图片 38"/>
            <p:cNvPicPr>
              <a:picLocks noChangeAspect="1"/>
            </p:cNvPicPr>
            <p:nvPr/>
          </p:nvPicPr>
          <p:blipFill>
            <a:blip r:embed="rId8"/>
            <a:stretch>
              <a:fillRect/>
            </a:stretch>
          </p:blipFill>
          <p:spPr>
            <a:xfrm>
              <a:off x="7200000" y="5040000"/>
              <a:ext cx="720000" cy="720000"/>
            </a:xfrm>
            <a:prstGeom prst="rect">
              <a:avLst/>
            </a:prstGeom>
          </p:spPr>
        </p:pic>
        <p:sp>
          <p:nvSpPr>
            <p:cNvPr id="40" name="矩形 39"/>
            <p:cNvSpPr/>
            <p:nvPr/>
          </p:nvSpPr>
          <p:spPr>
            <a:xfrm>
              <a:off x="6480000" y="5760000"/>
              <a:ext cx="1980000" cy="720000"/>
            </a:xfrm>
            <a:prstGeom prst="rect">
              <a:avLst/>
            </a:prstGeom>
            <a:noFill/>
          </p:spPr>
          <p:txBody>
            <a:bodyPr wrap="none" lIns="36000" tIns="36000" rIns="36000" bIns="36000" anchor="ctr">
              <a:no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日</a:t>
              </a:r>
              <a:r>
                <a:rPr kumimoji="0" lang="zh-CN"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上</a:t>
              </a:r>
              <a:r>
                <a:rPr kumimoji="0" lang="zh-CN" altLang="zh-CN"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传</a:t>
              </a:r>
              <a:r>
                <a:rPr kumimoji="0" lang="en-US" altLang="zh-CN"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500" b="1" i="0" u="none" strike="noStrike" kern="1200" cap="none" spc="0" normalizeH="0" baseline="0" noProof="0" dirty="0" smtClean="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10</a:t>
              </a:r>
              <a:r>
                <a:rPr kumimoji="0" lang="zh-CN" altLang="zh-CN" sz="2500" b="1" i="0" u="none" strike="noStrike" kern="1200" cap="none" spc="0" normalizeH="0" baseline="0" noProof="0" dirty="0" smtClean="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亿</a:t>
              </a:r>
              <a:r>
                <a:rPr kumimoji="0" lang="zh-CN" altLang="zh-CN" sz="25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张</a:t>
              </a:r>
              <a:endParaRPr kumimoji="0" lang="en-US" altLang="zh-CN" sz="25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日</a:t>
              </a:r>
              <a:r>
                <a:rPr kumimoji="0" lang="zh-CN" altLang="zh-CN"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下载</a:t>
              </a:r>
              <a:r>
                <a:rPr kumimoji="0" lang="en-US" altLang="zh-CN"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500" b="1" i="0" u="none" strike="noStrike" kern="1200" cap="none" spc="0" normalizeH="0" baseline="0" noProof="0" dirty="0" smtClean="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1200</a:t>
              </a:r>
              <a:r>
                <a:rPr kumimoji="0" lang="zh-CN" altLang="zh-CN" sz="25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亿张</a:t>
              </a:r>
              <a:endParaRPr kumimoji="0" lang="zh-CN" altLang="en-US" sz="25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加号 40"/>
            <p:cNvSpPr/>
            <p:nvPr/>
          </p:nvSpPr>
          <p:spPr>
            <a:xfrm>
              <a:off x="6300000" y="5220000"/>
              <a:ext cx="360000" cy="360000"/>
            </a:xfrm>
            <a:prstGeom prst="mathPlus">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下箭头 41"/>
            <p:cNvSpPr/>
            <p:nvPr/>
          </p:nvSpPr>
          <p:spPr>
            <a:xfrm>
              <a:off x="6120000" y="5580000"/>
              <a:ext cx="720000" cy="180000"/>
            </a:xfrm>
            <a:prstGeom prst="down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矩形 36"/>
            <p:cNvSpPr/>
            <p:nvPr/>
          </p:nvSpPr>
          <p:spPr>
            <a:xfrm>
              <a:off x="4860000" y="5400000"/>
              <a:ext cx="1080000" cy="360000"/>
            </a:xfrm>
            <a:prstGeom prst="rect">
              <a:avLst/>
            </a:prstGeom>
            <a:solidFill>
              <a:srgbClr val="FFFFFF">
                <a:alpha val="80000"/>
              </a:srgbClr>
            </a:solidFill>
          </p:spPr>
          <p:txBody>
            <a:bodyPr wrap="none" anchor="ctr">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QQ</a:t>
              </a:r>
              <a:r>
                <a:rPr kumimoji="0" lang="zh-CN" alt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空间相册</a:t>
              </a:r>
              <a:endPar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矩形 37"/>
            <p:cNvSpPr/>
            <p:nvPr/>
          </p:nvSpPr>
          <p:spPr>
            <a:xfrm>
              <a:off x="7020000" y="5400000"/>
              <a:ext cx="1080000" cy="360000"/>
            </a:xfrm>
            <a:prstGeom prst="rect">
              <a:avLst/>
            </a:prstGeom>
            <a:solidFill>
              <a:srgbClr val="FFFFFF">
                <a:alpha val="80000"/>
              </a:srgbClr>
            </a:solidFill>
          </p:spPr>
          <p:txBody>
            <a:bodyPr wrap="none" anchor="ctr">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微</a:t>
              </a:r>
              <a:r>
                <a:rPr kumimoji="0" lang="zh-CN" altLang="en-US" sz="1400" b="1" i="0" u="none" strike="noStrike" kern="1200" cap="none" spc="0" normalizeH="0" baseline="0" noProof="0" dirty="0" smtClean="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信朋友圈</a:t>
              </a:r>
              <a:endPar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1" name="矩形 20"/>
          <p:cNvSpPr/>
          <p:nvPr/>
        </p:nvSpPr>
        <p:spPr>
          <a:xfrm>
            <a:off x="108471" y="4043015"/>
            <a:ext cx="4356000" cy="2160000"/>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lIns="36000" tIns="36000" rIns="36000" bIns="36000" anchor="ctr">
            <a:noAutofit/>
          </a:bodyPr>
          <a:lstStyle>
            <a:defPPr>
              <a:defRPr lang="zh-CN"/>
            </a:defPPr>
            <a:lvl1pPr algn="ctr" rtl="0" fontAlgn="base">
              <a:lnSpc>
                <a:spcPct val="95000"/>
              </a:lnSpc>
              <a:spcBef>
                <a:spcPct val="0"/>
              </a:spcBef>
              <a:spcAft>
                <a:spcPct val="0"/>
              </a:spcAft>
              <a:defRPr b="1" kern="1200">
                <a:solidFill>
                  <a:schemeClr val="dk1"/>
                </a:solidFill>
                <a:latin typeface="+mn-lt"/>
                <a:ea typeface="+mn-ea"/>
                <a:cs typeface="+mn-cs"/>
              </a:defRPr>
            </a:lvl1pPr>
            <a:lvl2pPr marL="457200" algn="ctr" rtl="0" fontAlgn="base">
              <a:lnSpc>
                <a:spcPct val="95000"/>
              </a:lnSpc>
              <a:spcBef>
                <a:spcPct val="0"/>
              </a:spcBef>
              <a:spcAft>
                <a:spcPct val="0"/>
              </a:spcAft>
              <a:defRPr b="1" kern="1200">
                <a:solidFill>
                  <a:schemeClr val="dk1"/>
                </a:solidFill>
                <a:latin typeface="+mn-lt"/>
                <a:ea typeface="+mn-ea"/>
                <a:cs typeface="+mn-cs"/>
              </a:defRPr>
            </a:lvl2pPr>
            <a:lvl3pPr marL="914400" algn="ctr" rtl="0" fontAlgn="base">
              <a:lnSpc>
                <a:spcPct val="95000"/>
              </a:lnSpc>
              <a:spcBef>
                <a:spcPct val="0"/>
              </a:spcBef>
              <a:spcAft>
                <a:spcPct val="0"/>
              </a:spcAft>
              <a:defRPr b="1" kern="1200">
                <a:solidFill>
                  <a:schemeClr val="dk1"/>
                </a:solidFill>
                <a:latin typeface="+mn-lt"/>
                <a:ea typeface="+mn-ea"/>
                <a:cs typeface="+mn-cs"/>
              </a:defRPr>
            </a:lvl3pPr>
            <a:lvl4pPr marL="1371600" algn="ctr" rtl="0" fontAlgn="base">
              <a:lnSpc>
                <a:spcPct val="95000"/>
              </a:lnSpc>
              <a:spcBef>
                <a:spcPct val="0"/>
              </a:spcBef>
              <a:spcAft>
                <a:spcPct val="0"/>
              </a:spcAft>
              <a:defRPr b="1" kern="1200">
                <a:solidFill>
                  <a:schemeClr val="dk1"/>
                </a:solidFill>
                <a:latin typeface="+mn-lt"/>
                <a:ea typeface="+mn-ea"/>
                <a:cs typeface="+mn-cs"/>
              </a:defRPr>
            </a:lvl4pPr>
            <a:lvl5pPr marL="1828800" algn="ctr" rtl="0" fontAlgn="base">
              <a:lnSpc>
                <a:spcPct val="95000"/>
              </a:lnSpc>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marL="285750" indent="-285750" algn="just">
              <a:lnSpc>
                <a:spcPct val="130000"/>
              </a:lnSpc>
              <a:spcBef>
                <a:spcPts val="600"/>
              </a:spcBef>
              <a:buClr>
                <a:schemeClr val="accent2"/>
              </a:buClr>
              <a:buFont typeface="Wingdings" panose="05000000000000000000" pitchFamily="2" charset="2"/>
              <a:buChar char="n"/>
            </a:pP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社交、游戏，</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访问</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密度高达</a:t>
            </a:r>
            <a:r>
              <a:rPr lang="en-US" altLang="zh-CN"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万次</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秒</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/100GB</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量级</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的数据</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读写；</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30000"/>
              </a:lnSpc>
              <a:spcBef>
                <a:spcPts val="600"/>
              </a:spcBef>
              <a:buClr>
                <a:schemeClr val="accent2"/>
              </a:buClr>
              <a:buFont typeface="Wingdings" panose="05000000000000000000" pitchFamily="2" charset="2"/>
              <a:buChar char="n"/>
            </a:pP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在线业务，应保证</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良好的用户体验，不论数据访问密集程度如何，均要求</a:t>
            </a:r>
            <a:r>
              <a:rPr lang="zh-CN" altLang="en-US" sz="1400" dirty="0" smtClean="0">
                <a:latin typeface="Times New Roman" panose="02020603050405020304" pitchFamily="18" charset="0"/>
                <a:ea typeface="微软雅黑" panose="020B0503020204020204" pitchFamily="34" charset="-122"/>
                <a:cs typeface="Times New Roman" panose="02020603050405020304" pitchFamily="18" charset="0"/>
              </a:rPr>
              <a:t>延迟在</a:t>
            </a:r>
            <a:r>
              <a:rPr lang="en-US" altLang="zh-CN"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毫秒</a:t>
            </a:r>
            <a:r>
              <a:rPr lang="zh-CN" altLang="en-US"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以内</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6983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571480"/>
            <a:ext cx="8572560" cy="719138"/>
          </a:xfrm>
        </p:spPr>
        <p:txBody>
          <a:bodyPr/>
          <a:lstStyle/>
          <a:p>
            <a:pPr algn="l"/>
            <a:r>
              <a:rPr lang="en-US" altLang="zh-CN" dirty="0" smtClean="0"/>
              <a:t>The Evolution of Data Processing</a:t>
            </a:r>
            <a:endParaRPr lang="zh-CN" altLang="en-US" dirty="0"/>
          </a:p>
        </p:txBody>
      </p:sp>
      <p:pic>
        <p:nvPicPr>
          <p:cNvPr id="71682" name="Picture 2"/>
          <p:cNvPicPr>
            <a:picLocks noChangeAspect="1" noChangeArrowheads="1"/>
          </p:cNvPicPr>
          <p:nvPr/>
        </p:nvPicPr>
        <p:blipFill>
          <a:blip r:embed="rId2"/>
          <a:srcRect/>
          <a:stretch>
            <a:fillRect/>
          </a:stretch>
        </p:blipFill>
        <p:spPr bwMode="auto">
          <a:xfrm>
            <a:off x="71469" y="1428736"/>
            <a:ext cx="9001125" cy="4962525"/>
          </a:xfrm>
          <a:prstGeom prst="rect">
            <a:avLst/>
          </a:prstGeom>
          <a:noFill/>
          <a:ln w="9525">
            <a:noFill/>
            <a:miter lim="800000"/>
            <a:headEnd/>
            <a:tailEnd/>
          </a:ln>
          <a:effectLst/>
        </p:spPr>
      </p:pic>
    </p:spTree>
    <p:extLst>
      <p:ext uri="{BB962C8B-B14F-4D97-AF65-F5344CB8AC3E}">
        <p14:creationId xmlns:p14="http://schemas.microsoft.com/office/powerpoint/2010/main" val="26678209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Migration of Storage Application</a:t>
            </a:r>
            <a:endParaRPr lang="zh-CN" altLang="en-US" dirty="0"/>
          </a:p>
        </p:txBody>
      </p:sp>
      <p:pic>
        <p:nvPicPr>
          <p:cNvPr id="72706" name="Picture 2"/>
          <p:cNvPicPr>
            <a:picLocks noChangeAspect="1" noChangeArrowheads="1"/>
          </p:cNvPicPr>
          <p:nvPr/>
        </p:nvPicPr>
        <p:blipFill>
          <a:blip r:embed="rId2"/>
          <a:srcRect/>
          <a:stretch>
            <a:fillRect/>
          </a:stretch>
        </p:blipFill>
        <p:spPr bwMode="auto">
          <a:xfrm>
            <a:off x="381029" y="1314470"/>
            <a:ext cx="8334375" cy="4972050"/>
          </a:xfrm>
          <a:prstGeom prst="rect">
            <a:avLst/>
          </a:prstGeom>
          <a:noFill/>
          <a:ln w="9525">
            <a:noFill/>
            <a:miter lim="800000"/>
            <a:headEnd/>
            <a:tailEnd/>
          </a:ln>
          <a:effectLst/>
        </p:spPr>
      </p:pic>
    </p:spTree>
    <p:extLst>
      <p:ext uri="{BB962C8B-B14F-4D97-AF65-F5344CB8AC3E}">
        <p14:creationId xmlns:p14="http://schemas.microsoft.com/office/powerpoint/2010/main" val="32514939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rPr>
              <a:t>The Evolution of Storage</a:t>
            </a:r>
            <a:endParaRPr lang="zh-CN" altLang="en-US" dirty="0">
              <a:solidFill>
                <a:srgbClr val="FF0000"/>
              </a:solidFill>
            </a:endParaRPr>
          </a:p>
        </p:txBody>
      </p:sp>
      <p:pic>
        <p:nvPicPr>
          <p:cNvPr id="73730" name="Picture 2"/>
          <p:cNvPicPr>
            <a:picLocks noChangeAspect="1" noChangeArrowheads="1"/>
          </p:cNvPicPr>
          <p:nvPr/>
        </p:nvPicPr>
        <p:blipFill>
          <a:blip r:embed="rId2"/>
          <a:srcRect/>
          <a:stretch>
            <a:fillRect/>
          </a:stretch>
        </p:blipFill>
        <p:spPr bwMode="auto">
          <a:xfrm>
            <a:off x="571472" y="1357298"/>
            <a:ext cx="7643866" cy="4857040"/>
          </a:xfrm>
          <a:prstGeom prst="rect">
            <a:avLst/>
          </a:prstGeom>
          <a:noFill/>
          <a:ln w="9525">
            <a:noFill/>
            <a:miter lim="800000"/>
            <a:headEnd/>
            <a:tailEnd/>
          </a:ln>
          <a:effectLst/>
        </p:spPr>
      </p:pic>
    </p:spTree>
    <p:extLst>
      <p:ext uri="{BB962C8B-B14F-4D97-AF65-F5344CB8AC3E}">
        <p14:creationId xmlns:p14="http://schemas.microsoft.com/office/powerpoint/2010/main" val="26032198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 Vertical Consolidation</a:t>
            </a:r>
            <a:endParaRPr lang="zh-CN" altLang="en-US" dirty="0"/>
          </a:p>
        </p:txBody>
      </p:sp>
      <p:sp>
        <p:nvSpPr>
          <p:cNvPr id="3" name="内容占位符 2"/>
          <p:cNvSpPr>
            <a:spLocks noGrp="1"/>
          </p:cNvSpPr>
          <p:nvPr>
            <p:ph idx="1"/>
          </p:nvPr>
        </p:nvSpPr>
        <p:spPr>
          <a:xfrm>
            <a:off x="457200" y="1571612"/>
            <a:ext cx="8229600" cy="1214446"/>
          </a:xfrm>
        </p:spPr>
        <p:txBody>
          <a:bodyPr/>
          <a:lstStyle/>
          <a:p>
            <a:r>
              <a:rPr lang="en-US" altLang="zh-CN" sz="2000" dirty="0" smtClean="0"/>
              <a:t>Storage and server</a:t>
            </a:r>
          </a:p>
          <a:p>
            <a:r>
              <a:rPr lang="en-US" altLang="zh-CN" sz="2000" dirty="0" smtClean="0"/>
              <a:t>Migration of data processing applications</a:t>
            </a:r>
          </a:p>
          <a:p>
            <a:r>
              <a:rPr lang="en-US" altLang="zh-CN" sz="2000" b="1" dirty="0" smtClean="0">
                <a:solidFill>
                  <a:srgbClr val="FF0000"/>
                </a:solidFill>
              </a:rPr>
              <a:t>No I/O is best I/O</a:t>
            </a:r>
            <a:endParaRPr lang="zh-CN" altLang="en-US" b="1" dirty="0">
              <a:solidFill>
                <a:srgbClr val="FF0000"/>
              </a:solidFill>
            </a:endParaRPr>
          </a:p>
        </p:txBody>
      </p:sp>
      <p:pic>
        <p:nvPicPr>
          <p:cNvPr id="74754" name="Picture 2"/>
          <p:cNvPicPr>
            <a:picLocks noChangeAspect="1" noChangeArrowheads="1"/>
          </p:cNvPicPr>
          <p:nvPr/>
        </p:nvPicPr>
        <p:blipFill>
          <a:blip r:embed="rId2"/>
          <a:srcRect/>
          <a:stretch>
            <a:fillRect/>
          </a:stretch>
        </p:blipFill>
        <p:spPr bwMode="auto">
          <a:xfrm>
            <a:off x="428596" y="2928934"/>
            <a:ext cx="8229600" cy="2562225"/>
          </a:xfrm>
          <a:prstGeom prst="rect">
            <a:avLst/>
          </a:prstGeom>
          <a:noFill/>
          <a:ln w="9525">
            <a:noFill/>
            <a:miter lim="800000"/>
            <a:headEnd/>
            <a:tailEnd/>
          </a:ln>
          <a:effectLst/>
        </p:spPr>
      </p:pic>
    </p:spTree>
    <p:extLst>
      <p:ext uri="{BB962C8B-B14F-4D97-AF65-F5344CB8AC3E}">
        <p14:creationId xmlns:p14="http://schemas.microsoft.com/office/powerpoint/2010/main" val="18208517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干货 </a:t>
            </a:r>
            <a:r>
              <a:rPr lang="en-US" altLang="zh-CN" dirty="0"/>
              <a:t>(</a:t>
            </a:r>
            <a:r>
              <a:rPr lang="zh-CN" altLang="en-US" dirty="0"/>
              <a:t>干活</a:t>
            </a:r>
            <a:r>
              <a:rPr lang="en-US" altLang="zh-CN" dirty="0"/>
              <a:t>) </a:t>
            </a:r>
            <a:r>
              <a:rPr lang="zh-CN" altLang="en-US" dirty="0"/>
              <a:t>时间</a:t>
            </a:r>
          </a:p>
        </p:txBody>
      </p:sp>
      <p:sp>
        <p:nvSpPr>
          <p:cNvPr id="3" name="内容占位符 2"/>
          <p:cNvSpPr>
            <a:spLocks noGrp="1"/>
          </p:cNvSpPr>
          <p:nvPr>
            <p:ph idx="1"/>
          </p:nvPr>
        </p:nvSpPr>
        <p:spPr>
          <a:xfrm>
            <a:off x="628650" y="1825624"/>
            <a:ext cx="7886700" cy="4869537"/>
          </a:xfrm>
        </p:spPr>
        <p:txBody>
          <a:bodyPr>
            <a:normAutofit/>
          </a:bodyPr>
          <a:lstStyle/>
          <a:p>
            <a:pPr>
              <a:lnSpc>
                <a:spcPct val="120000"/>
              </a:lnSpc>
            </a:pPr>
            <a:r>
              <a:rPr lang="en-US" altLang="zh-CN" sz="2400" dirty="0" smtClean="0"/>
              <a:t>OpenStack Swift</a:t>
            </a:r>
          </a:p>
          <a:p>
            <a:pPr lvl="1">
              <a:lnSpc>
                <a:spcPct val="120000"/>
              </a:lnSpc>
            </a:pPr>
            <a:r>
              <a:rPr lang="zh-CN" altLang="en-US" sz="2000" dirty="0" smtClean="0"/>
              <a:t>快速体验</a:t>
            </a:r>
            <a:endParaRPr lang="en-US" altLang="zh-CN" sz="2000" dirty="0" smtClean="0"/>
          </a:p>
          <a:p>
            <a:pPr lvl="2">
              <a:lnSpc>
                <a:spcPct val="120000"/>
              </a:lnSpc>
            </a:pPr>
            <a:r>
              <a:rPr lang="zh-CN" altLang="en-US" sz="1800" dirty="0" smtClean="0"/>
              <a:t>参考</a:t>
            </a:r>
            <a:endParaRPr lang="en-US" altLang="zh-CN" sz="1800" dirty="0" smtClean="0"/>
          </a:p>
          <a:p>
            <a:pPr lvl="3">
              <a:lnSpc>
                <a:spcPct val="120000"/>
              </a:lnSpc>
            </a:pPr>
            <a:r>
              <a:rPr lang="en-US" altLang="zh-CN" sz="1600" dirty="0">
                <a:hlinkClick r:id="rId2"/>
              </a:rPr>
              <a:t>https://</a:t>
            </a:r>
            <a:r>
              <a:rPr lang="en-US" altLang="zh-CN" sz="1600" dirty="0" smtClean="0">
                <a:hlinkClick r:id="rId2"/>
              </a:rPr>
              <a:t>github.com/chalianwar/docker-swift-proxy </a:t>
            </a:r>
            <a:endParaRPr lang="en-US" altLang="zh-CN" sz="1600" dirty="0">
              <a:hlinkClick r:id="rId2"/>
            </a:endParaRPr>
          </a:p>
          <a:p>
            <a:pPr lvl="3">
              <a:lnSpc>
                <a:spcPct val="120000"/>
              </a:lnSpc>
            </a:pPr>
            <a:r>
              <a:rPr lang="en-US" altLang="zh-CN" sz="1600" dirty="0" smtClean="0">
                <a:hlinkClick r:id="rId2"/>
              </a:rPr>
              <a:t>https</a:t>
            </a:r>
            <a:r>
              <a:rPr lang="en-US" altLang="zh-CN" sz="1600" dirty="0">
                <a:hlinkClick r:id="rId2"/>
              </a:rPr>
              <a:t>://hub.docker.com/r/alivt/swift-object</a:t>
            </a:r>
            <a:r>
              <a:rPr lang="en-US" altLang="zh-CN" sz="1600" dirty="0" smtClean="0">
                <a:hlinkClick r:id="rId2"/>
              </a:rPr>
              <a:t>/</a:t>
            </a:r>
            <a:r>
              <a:rPr lang="en-US" altLang="zh-CN" sz="1600" dirty="0" smtClean="0"/>
              <a:t> </a:t>
            </a:r>
          </a:p>
          <a:p>
            <a:pPr lvl="3">
              <a:lnSpc>
                <a:spcPct val="120000"/>
              </a:lnSpc>
            </a:pPr>
            <a:endParaRPr lang="en-US" altLang="zh-CN" sz="1600" i="1" dirty="0" smtClean="0"/>
          </a:p>
        </p:txBody>
      </p:sp>
    </p:spTree>
    <p:extLst>
      <p:ext uri="{BB962C8B-B14F-4D97-AF65-F5344CB8AC3E}">
        <p14:creationId xmlns:p14="http://schemas.microsoft.com/office/powerpoint/2010/main" val="21953438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干货 </a:t>
            </a:r>
            <a:r>
              <a:rPr lang="en-US" altLang="zh-CN" dirty="0"/>
              <a:t>(</a:t>
            </a:r>
            <a:r>
              <a:rPr lang="zh-CN" altLang="en-US" dirty="0"/>
              <a:t>干活</a:t>
            </a:r>
            <a:r>
              <a:rPr lang="en-US" altLang="zh-CN" dirty="0"/>
              <a:t>) </a:t>
            </a:r>
            <a:r>
              <a:rPr lang="zh-CN" altLang="en-US" dirty="0"/>
              <a:t>时间</a:t>
            </a:r>
          </a:p>
        </p:txBody>
      </p:sp>
      <p:sp>
        <p:nvSpPr>
          <p:cNvPr id="3" name="内容占位符 2"/>
          <p:cNvSpPr>
            <a:spLocks noGrp="1"/>
          </p:cNvSpPr>
          <p:nvPr>
            <p:ph idx="1"/>
          </p:nvPr>
        </p:nvSpPr>
        <p:spPr>
          <a:xfrm>
            <a:off x="628650" y="1825624"/>
            <a:ext cx="7886700" cy="4869537"/>
          </a:xfrm>
        </p:spPr>
        <p:txBody>
          <a:bodyPr>
            <a:noAutofit/>
          </a:bodyPr>
          <a:lstStyle/>
          <a:p>
            <a:pPr>
              <a:lnSpc>
                <a:spcPct val="120000"/>
              </a:lnSpc>
            </a:pPr>
            <a:r>
              <a:rPr lang="en-US" altLang="zh-CN" sz="2400" dirty="0" smtClean="0"/>
              <a:t>OpenStack Swift</a:t>
            </a:r>
          </a:p>
          <a:p>
            <a:pPr lvl="1">
              <a:lnSpc>
                <a:spcPct val="120000"/>
              </a:lnSpc>
            </a:pPr>
            <a:r>
              <a:rPr lang="zh-CN" altLang="en-US" sz="2000" dirty="0" smtClean="0"/>
              <a:t>快速体验</a:t>
            </a:r>
            <a:endParaRPr lang="en-US" altLang="zh-CN" sz="2000" dirty="0" smtClean="0"/>
          </a:p>
          <a:p>
            <a:pPr lvl="2">
              <a:lnSpc>
                <a:spcPct val="120000"/>
              </a:lnSpc>
            </a:pPr>
            <a:r>
              <a:rPr lang="zh-CN" altLang="en-US" sz="1800" dirty="0" smtClean="0"/>
              <a:t>部署</a:t>
            </a:r>
            <a:endParaRPr lang="en-US" altLang="zh-CN" sz="1800" dirty="0"/>
          </a:p>
          <a:p>
            <a:pPr lvl="3">
              <a:lnSpc>
                <a:spcPct val="120000"/>
              </a:lnSpc>
            </a:pPr>
            <a:r>
              <a:rPr lang="en-US" altLang="zh-CN" sz="1400" i="1" dirty="0" err="1"/>
              <a:t>docker</a:t>
            </a:r>
            <a:r>
              <a:rPr lang="en-US" altLang="zh-CN" sz="1400" i="1" dirty="0"/>
              <a:t> run -d -p 12345:8080 -e SWIFT_OBJECT_NODES="192.168.0.153:6010:sdb1;192.168.0.153:5010:sdd1;192.168.0.154:6010:sdb1" -e SWIFT_PWORKERS=64  -e SWIFT_SCP_COPY=root@192.168.0.171:~/</a:t>
            </a:r>
            <a:r>
              <a:rPr lang="en-US" altLang="zh-CN" sz="1400" i="1" dirty="0" err="1"/>
              <a:t>files:kevin</a:t>
            </a:r>
            <a:r>
              <a:rPr lang="en-US" altLang="zh-CN" sz="1400" i="1" dirty="0"/>
              <a:t> -t </a:t>
            </a:r>
            <a:r>
              <a:rPr lang="en-US" altLang="zh-CN" sz="1400" i="1" dirty="0" err="1"/>
              <a:t>alivt</a:t>
            </a:r>
            <a:r>
              <a:rPr lang="en-US" altLang="zh-CN" sz="1400" i="1" dirty="0"/>
              <a:t>/swift-proxy</a:t>
            </a:r>
          </a:p>
          <a:p>
            <a:pPr lvl="3">
              <a:lnSpc>
                <a:spcPct val="120000"/>
              </a:lnSpc>
            </a:pPr>
            <a:r>
              <a:rPr lang="en-US" altLang="zh-CN" sz="1400" i="1" dirty="0" err="1"/>
              <a:t>docker</a:t>
            </a:r>
            <a:r>
              <a:rPr lang="en-US" altLang="zh-CN" sz="1400" i="1" dirty="0"/>
              <a:t> pull </a:t>
            </a:r>
            <a:r>
              <a:rPr lang="en-US" altLang="zh-CN" sz="1400" i="1" dirty="0" err="1"/>
              <a:t>alivt</a:t>
            </a:r>
            <a:r>
              <a:rPr lang="en-US" altLang="zh-CN" sz="1400" i="1" dirty="0"/>
              <a:t>/swift-object</a:t>
            </a:r>
          </a:p>
          <a:p>
            <a:pPr lvl="3">
              <a:lnSpc>
                <a:spcPct val="120000"/>
              </a:lnSpc>
            </a:pPr>
            <a:r>
              <a:rPr lang="en-US" altLang="zh-CN" sz="1400" i="1" dirty="0" err="1"/>
              <a:t>docker</a:t>
            </a:r>
            <a:r>
              <a:rPr lang="en-US" altLang="zh-CN" sz="1400" i="1" dirty="0"/>
              <a:t> run -d -e SWIFT_OWORKERS=8 -e SWIFT_DEVICE=sdb1 -e SWIFT_SCP_COPY=root@192.168.0.171:~/</a:t>
            </a:r>
            <a:r>
              <a:rPr lang="en-US" altLang="zh-CN" sz="1400" i="1" dirty="0" err="1"/>
              <a:t>files:kevin</a:t>
            </a:r>
            <a:r>
              <a:rPr lang="en-US" altLang="zh-CN" sz="1400" i="1" dirty="0"/>
              <a:t> -p 6010:6010 -p 6011:6011 -p 6012:6012 --privileged -t </a:t>
            </a:r>
            <a:r>
              <a:rPr lang="en-US" altLang="zh-CN" sz="1400" i="1" dirty="0" err="1"/>
              <a:t>alivt</a:t>
            </a:r>
            <a:r>
              <a:rPr lang="en-US" altLang="zh-CN" sz="1400" i="1" dirty="0"/>
              <a:t>/swift-object</a:t>
            </a:r>
          </a:p>
          <a:p>
            <a:pPr lvl="2">
              <a:lnSpc>
                <a:spcPct val="120000"/>
              </a:lnSpc>
            </a:pPr>
            <a:r>
              <a:rPr lang="zh-CN" altLang="en-US" sz="1800" dirty="0" smtClean="0"/>
              <a:t>测试</a:t>
            </a:r>
            <a:endParaRPr lang="en-US" altLang="zh-CN" sz="1800" dirty="0" smtClean="0"/>
          </a:p>
          <a:p>
            <a:pPr lvl="3">
              <a:lnSpc>
                <a:spcPct val="120000"/>
              </a:lnSpc>
            </a:pPr>
            <a:r>
              <a:rPr lang="en-US" altLang="zh-CN" sz="1400" i="1" dirty="0"/>
              <a:t>swift -A http://127.0.0.1:12345/auth/v1.0 -U </a:t>
            </a:r>
            <a:r>
              <a:rPr lang="en-US" altLang="zh-CN" sz="1400" i="1" dirty="0" err="1"/>
              <a:t>test:tester</a:t>
            </a:r>
            <a:r>
              <a:rPr lang="en-US" altLang="zh-CN" sz="1400" i="1" dirty="0"/>
              <a:t> -K testing </a:t>
            </a:r>
            <a:r>
              <a:rPr lang="en-US" altLang="zh-CN" sz="1400" i="1" dirty="0" smtClean="0"/>
              <a:t>stat</a:t>
            </a:r>
          </a:p>
          <a:p>
            <a:pPr lvl="3">
              <a:lnSpc>
                <a:spcPct val="120000"/>
              </a:lnSpc>
            </a:pPr>
            <a:r>
              <a:rPr lang="en-US" altLang="zh-CN" sz="1400" i="1" dirty="0"/>
              <a:t>swift -A http://127.0.0.1:12345/auth/v1.0 -U </a:t>
            </a:r>
            <a:r>
              <a:rPr lang="en-US" altLang="zh-CN" sz="1400" i="1" dirty="0" err="1"/>
              <a:t>test:tester</a:t>
            </a:r>
            <a:r>
              <a:rPr lang="en-US" altLang="zh-CN" sz="1400" i="1" dirty="0"/>
              <a:t> -K testing upload swift </a:t>
            </a:r>
            <a:r>
              <a:rPr lang="en-US" altLang="zh-CN" sz="1400" i="1" dirty="0" smtClean="0"/>
              <a:t>swift.txt</a:t>
            </a:r>
            <a:endParaRPr lang="en-US" altLang="zh-CN" sz="1400" i="1" dirty="0"/>
          </a:p>
        </p:txBody>
      </p:sp>
    </p:spTree>
    <p:extLst>
      <p:ext uri="{BB962C8B-B14F-4D97-AF65-F5344CB8AC3E}">
        <p14:creationId xmlns:p14="http://schemas.microsoft.com/office/powerpoint/2010/main" val="166558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干货 </a:t>
            </a:r>
            <a:r>
              <a:rPr lang="en-US" altLang="zh-CN" dirty="0"/>
              <a:t>(</a:t>
            </a:r>
            <a:r>
              <a:rPr lang="zh-CN" altLang="en-US" dirty="0"/>
              <a:t>干活</a:t>
            </a:r>
            <a:r>
              <a:rPr lang="en-US" altLang="zh-CN" dirty="0"/>
              <a:t>) </a:t>
            </a:r>
            <a:r>
              <a:rPr lang="zh-CN" altLang="en-US" dirty="0"/>
              <a:t>时间</a:t>
            </a:r>
          </a:p>
        </p:txBody>
      </p:sp>
      <p:sp>
        <p:nvSpPr>
          <p:cNvPr id="3" name="内容占位符 2"/>
          <p:cNvSpPr>
            <a:spLocks noGrp="1"/>
          </p:cNvSpPr>
          <p:nvPr>
            <p:ph idx="1"/>
          </p:nvPr>
        </p:nvSpPr>
        <p:spPr>
          <a:xfrm>
            <a:off x="628650" y="1825624"/>
            <a:ext cx="7886700" cy="4869537"/>
          </a:xfrm>
        </p:spPr>
        <p:txBody>
          <a:bodyPr>
            <a:normAutofit lnSpcReduction="10000"/>
          </a:bodyPr>
          <a:lstStyle/>
          <a:p>
            <a:pPr>
              <a:lnSpc>
                <a:spcPct val="120000"/>
              </a:lnSpc>
            </a:pPr>
            <a:r>
              <a:rPr lang="en-US" altLang="zh-CN" sz="2400" dirty="0" smtClean="0"/>
              <a:t>OpenStack Swift</a:t>
            </a:r>
          </a:p>
          <a:p>
            <a:pPr lvl="1">
              <a:lnSpc>
                <a:spcPct val="120000"/>
              </a:lnSpc>
            </a:pPr>
            <a:r>
              <a:rPr lang="zh-CN" altLang="en-US" sz="2000" dirty="0" smtClean="0"/>
              <a:t>快速体验</a:t>
            </a:r>
            <a:endParaRPr lang="en-US" altLang="zh-CN" sz="2000" dirty="0" smtClean="0"/>
          </a:p>
          <a:p>
            <a:pPr lvl="2">
              <a:lnSpc>
                <a:spcPct val="120000"/>
              </a:lnSpc>
            </a:pPr>
            <a:r>
              <a:rPr lang="zh-CN" altLang="en-US" sz="1800" dirty="0" smtClean="0"/>
              <a:t>参考</a:t>
            </a:r>
            <a:endParaRPr lang="en-US" altLang="zh-CN" sz="1800" dirty="0" smtClean="0"/>
          </a:p>
          <a:p>
            <a:pPr lvl="3">
              <a:lnSpc>
                <a:spcPct val="120000"/>
              </a:lnSpc>
            </a:pPr>
            <a:r>
              <a:rPr lang="en-US" altLang="zh-CN" sz="1600" dirty="0">
                <a:hlinkClick r:id="rId2"/>
              </a:rPr>
              <a:t>https://</a:t>
            </a:r>
            <a:r>
              <a:rPr lang="en-US" altLang="zh-CN" sz="1600" dirty="0" smtClean="0">
                <a:hlinkClick r:id="rId2"/>
              </a:rPr>
              <a:t>github.com/chalianwar/docker-swift-onlyone</a:t>
            </a:r>
            <a:r>
              <a:rPr lang="en-US" altLang="zh-CN" sz="1600" dirty="0" smtClean="0"/>
              <a:t> </a:t>
            </a:r>
          </a:p>
          <a:p>
            <a:pPr lvl="2">
              <a:lnSpc>
                <a:spcPct val="120000"/>
              </a:lnSpc>
            </a:pPr>
            <a:r>
              <a:rPr lang="zh-CN" altLang="en-US" sz="1800" dirty="0"/>
              <a:t>部署</a:t>
            </a:r>
            <a:endParaRPr lang="en-US" altLang="zh-CN" sz="1800" dirty="0"/>
          </a:p>
          <a:p>
            <a:pPr lvl="3">
              <a:lnSpc>
                <a:spcPct val="120000"/>
              </a:lnSpc>
            </a:pPr>
            <a:r>
              <a:rPr lang="en-US" altLang="zh-CN" sz="1400" i="1" dirty="0" err="1" smtClean="0"/>
              <a:t>docker</a:t>
            </a:r>
            <a:r>
              <a:rPr lang="en-US" altLang="zh-CN" sz="1400" i="1" dirty="0" smtClean="0"/>
              <a:t> pull </a:t>
            </a:r>
            <a:r>
              <a:rPr lang="en-US" altLang="zh-CN" sz="1400" i="1" dirty="0" err="1" smtClean="0"/>
              <a:t>alivt</a:t>
            </a:r>
            <a:r>
              <a:rPr lang="en-US" altLang="zh-CN" sz="1400" i="1" dirty="0" smtClean="0"/>
              <a:t>/</a:t>
            </a:r>
            <a:r>
              <a:rPr lang="en-US" altLang="zh-CN" sz="1400" i="1" dirty="0" err="1" smtClean="0"/>
              <a:t>docker-swift-onlyone:master</a:t>
            </a:r>
            <a:endParaRPr lang="en-US" altLang="zh-CN" sz="1400" i="1" dirty="0" smtClean="0"/>
          </a:p>
          <a:p>
            <a:pPr lvl="3">
              <a:lnSpc>
                <a:spcPct val="120000"/>
              </a:lnSpc>
            </a:pPr>
            <a:r>
              <a:rPr lang="en-US" altLang="zh-CN" sz="1400" i="1" dirty="0" err="1" smtClean="0"/>
              <a:t>docker</a:t>
            </a:r>
            <a:r>
              <a:rPr lang="en-US" altLang="zh-CN" sz="1400" i="1" dirty="0" smtClean="0"/>
              <a:t> </a:t>
            </a:r>
            <a:r>
              <a:rPr lang="en-US" altLang="zh-CN" sz="1400" i="1" dirty="0"/>
              <a:t>run -v /</a:t>
            </a:r>
            <a:r>
              <a:rPr lang="en-US" altLang="zh-CN" sz="1400" i="1" dirty="0" err="1"/>
              <a:t>srv</a:t>
            </a:r>
            <a:r>
              <a:rPr lang="en-US" altLang="zh-CN" sz="1400" i="1" dirty="0"/>
              <a:t> --name SWIFT_DATA </a:t>
            </a:r>
            <a:r>
              <a:rPr lang="en-US" altLang="zh-CN" sz="1400" i="1" dirty="0" err="1" smtClean="0"/>
              <a:t>busybox</a:t>
            </a:r>
            <a:endParaRPr lang="en-US" altLang="zh-CN" sz="1400" i="1" dirty="0" smtClean="0"/>
          </a:p>
          <a:p>
            <a:pPr lvl="3">
              <a:lnSpc>
                <a:spcPct val="120000"/>
              </a:lnSpc>
            </a:pPr>
            <a:r>
              <a:rPr lang="en-US" altLang="zh-CN" sz="1400" i="1" dirty="0"/>
              <a:t>ID=$(</a:t>
            </a:r>
            <a:r>
              <a:rPr lang="en-US" altLang="zh-CN" sz="1400" i="1" dirty="0" err="1"/>
              <a:t>docker</a:t>
            </a:r>
            <a:r>
              <a:rPr lang="en-US" altLang="zh-CN" sz="1400" i="1" dirty="0"/>
              <a:t> run -d -p 12345:8080 --volumes-from SWIFT_DATA -t </a:t>
            </a:r>
            <a:r>
              <a:rPr lang="en-US" altLang="zh-CN" sz="1400" i="1" dirty="0" err="1"/>
              <a:t>alivt</a:t>
            </a:r>
            <a:r>
              <a:rPr lang="en-US" altLang="zh-CN" sz="1400" i="1" dirty="0"/>
              <a:t>/</a:t>
            </a:r>
            <a:r>
              <a:rPr lang="en-US" altLang="zh-CN" sz="1400" i="1" dirty="0" err="1"/>
              <a:t>docker</a:t>
            </a:r>
            <a:r>
              <a:rPr lang="en-US" altLang="zh-CN" sz="1400" i="1" dirty="0"/>
              <a:t>-swift-</a:t>
            </a:r>
            <a:r>
              <a:rPr lang="en-US" altLang="zh-CN" sz="1400" i="1" dirty="0" err="1"/>
              <a:t>onlyone</a:t>
            </a:r>
            <a:r>
              <a:rPr lang="en-US" altLang="zh-CN" sz="1400" i="1" dirty="0" smtClean="0"/>
              <a:t>)</a:t>
            </a:r>
          </a:p>
          <a:p>
            <a:pPr lvl="3">
              <a:lnSpc>
                <a:spcPct val="120000"/>
              </a:lnSpc>
            </a:pPr>
            <a:r>
              <a:rPr lang="en-US" altLang="zh-CN" sz="1400" i="1" dirty="0" err="1"/>
              <a:t>docker</a:t>
            </a:r>
            <a:r>
              <a:rPr lang="en-US" altLang="zh-CN" sz="1400" i="1" dirty="0"/>
              <a:t> logs $</a:t>
            </a:r>
            <a:r>
              <a:rPr lang="en-US" altLang="zh-CN" sz="1400" i="1" dirty="0" smtClean="0"/>
              <a:t>ID</a:t>
            </a:r>
          </a:p>
          <a:p>
            <a:pPr lvl="2">
              <a:lnSpc>
                <a:spcPct val="120000"/>
              </a:lnSpc>
            </a:pPr>
            <a:r>
              <a:rPr lang="zh-CN" altLang="en-US" sz="1800" dirty="0" smtClean="0"/>
              <a:t>测试</a:t>
            </a:r>
            <a:endParaRPr lang="en-US" altLang="zh-CN" sz="1800" dirty="0"/>
          </a:p>
          <a:p>
            <a:pPr lvl="3">
              <a:lnSpc>
                <a:spcPct val="120000"/>
              </a:lnSpc>
            </a:pPr>
            <a:r>
              <a:rPr lang="en-US" altLang="zh-CN" sz="1400" i="1" dirty="0"/>
              <a:t>swift -A http://127.0.0.1:12345/auth/v1.0 -U </a:t>
            </a:r>
            <a:r>
              <a:rPr lang="en-US" altLang="zh-CN" sz="1400" i="1" dirty="0" err="1"/>
              <a:t>test:tester</a:t>
            </a:r>
            <a:r>
              <a:rPr lang="en-US" altLang="zh-CN" sz="1400" i="1" dirty="0"/>
              <a:t> -K testing stat</a:t>
            </a:r>
          </a:p>
          <a:p>
            <a:pPr lvl="3">
              <a:lnSpc>
                <a:spcPct val="120000"/>
              </a:lnSpc>
            </a:pPr>
            <a:r>
              <a:rPr lang="en-US" altLang="zh-CN" sz="1400" i="1" dirty="0" smtClean="0"/>
              <a:t>swift </a:t>
            </a:r>
            <a:r>
              <a:rPr lang="en-US" altLang="zh-CN" sz="1400" i="1" dirty="0"/>
              <a:t>-A http://127.0.0.1:12345/auth/v1.0 -U </a:t>
            </a:r>
            <a:r>
              <a:rPr lang="en-US" altLang="zh-CN" sz="1400" i="1" dirty="0" err="1"/>
              <a:t>test:tester</a:t>
            </a:r>
            <a:r>
              <a:rPr lang="en-US" altLang="zh-CN" sz="1400" i="1" dirty="0"/>
              <a:t> -K testing upload swift swift.txt</a:t>
            </a:r>
            <a:endParaRPr lang="en-US" altLang="zh-CN" sz="1600" i="1" dirty="0" smtClean="0"/>
          </a:p>
        </p:txBody>
      </p:sp>
    </p:spTree>
    <p:extLst>
      <p:ext uri="{BB962C8B-B14F-4D97-AF65-F5344CB8AC3E}">
        <p14:creationId xmlns:p14="http://schemas.microsoft.com/office/powerpoint/2010/main" val="28902090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干货 </a:t>
            </a:r>
            <a:r>
              <a:rPr lang="en-US" altLang="zh-CN" dirty="0"/>
              <a:t>(</a:t>
            </a:r>
            <a:r>
              <a:rPr lang="zh-CN" altLang="en-US" dirty="0"/>
              <a:t>干活</a:t>
            </a:r>
            <a:r>
              <a:rPr lang="en-US" altLang="zh-CN" dirty="0"/>
              <a:t>) </a:t>
            </a:r>
            <a:r>
              <a:rPr lang="zh-CN" altLang="en-US" dirty="0"/>
              <a:t>时间</a:t>
            </a:r>
          </a:p>
        </p:txBody>
      </p:sp>
      <p:sp>
        <p:nvSpPr>
          <p:cNvPr id="3" name="内容占位符 2"/>
          <p:cNvSpPr>
            <a:spLocks noGrp="1"/>
          </p:cNvSpPr>
          <p:nvPr>
            <p:ph idx="1"/>
          </p:nvPr>
        </p:nvSpPr>
        <p:spPr>
          <a:xfrm>
            <a:off x="628650" y="1825624"/>
            <a:ext cx="7886700" cy="4869537"/>
          </a:xfrm>
        </p:spPr>
        <p:txBody>
          <a:bodyPr>
            <a:normAutofit/>
          </a:bodyPr>
          <a:lstStyle/>
          <a:p>
            <a:pPr>
              <a:lnSpc>
                <a:spcPct val="120000"/>
              </a:lnSpc>
            </a:pPr>
            <a:r>
              <a:rPr lang="en-US" altLang="zh-CN" sz="2400" dirty="0" smtClean="0"/>
              <a:t>OpenStack Swift</a:t>
            </a:r>
          </a:p>
          <a:p>
            <a:pPr lvl="1">
              <a:lnSpc>
                <a:spcPct val="120000"/>
              </a:lnSpc>
            </a:pPr>
            <a:r>
              <a:rPr lang="zh-CN" altLang="en-US" sz="2000" dirty="0" smtClean="0"/>
              <a:t>完整部署</a:t>
            </a:r>
            <a:endParaRPr lang="en-US" altLang="zh-CN" sz="2000" dirty="0" smtClean="0"/>
          </a:p>
          <a:p>
            <a:pPr lvl="2">
              <a:lnSpc>
                <a:spcPct val="120000"/>
              </a:lnSpc>
            </a:pPr>
            <a:r>
              <a:rPr lang="zh-CN" altLang="en-US" sz="1800" dirty="0" smtClean="0"/>
              <a:t>参考</a:t>
            </a:r>
            <a:endParaRPr lang="en-US" altLang="zh-CN" sz="1800" dirty="0" smtClean="0"/>
          </a:p>
          <a:p>
            <a:pPr lvl="3">
              <a:lnSpc>
                <a:spcPct val="120000"/>
              </a:lnSpc>
            </a:pPr>
            <a:r>
              <a:rPr lang="en-US" altLang="zh-CN" sz="1600" dirty="0" smtClean="0">
                <a:hlinkClick r:id="rId2"/>
              </a:rPr>
              <a:t>http</a:t>
            </a:r>
            <a:r>
              <a:rPr lang="en-US" altLang="zh-CN" sz="1600" dirty="0">
                <a:hlinkClick r:id="rId2"/>
              </a:rPr>
              <a:t>://docs.openstack.org/project-install-guide/object-storage/draft</a:t>
            </a:r>
            <a:r>
              <a:rPr lang="en-US" altLang="zh-CN" sz="1600" dirty="0" smtClean="0">
                <a:hlinkClick r:id="rId2"/>
              </a:rPr>
              <a:t>/</a:t>
            </a:r>
            <a:r>
              <a:rPr lang="en-US" altLang="zh-CN" sz="1600" dirty="0" smtClean="0"/>
              <a:t> </a:t>
            </a:r>
            <a:endParaRPr lang="zh-CN" altLang="en-US" sz="1600" dirty="0"/>
          </a:p>
        </p:txBody>
      </p:sp>
    </p:spTree>
    <p:extLst>
      <p:ext uri="{BB962C8B-B14F-4D97-AF65-F5344CB8AC3E}">
        <p14:creationId xmlns:p14="http://schemas.microsoft.com/office/powerpoint/2010/main" val="7670866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论文列表</a:t>
            </a:r>
            <a:endParaRPr lang="zh-CN" altLang="en-US" dirty="0"/>
          </a:p>
        </p:txBody>
      </p:sp>
      <p:sp>
        <p:nvSpPr>
          <p:cNvPr id="3" name="内容占位符 2"/>
          <p:cNvSpPr>
            <a:spLocks noGrp="1"/>
          </p:cNvSpPr>
          <p:nvPr>
            <p:ph idx="1"/>
          </p:nvPr>
        </p:nvSpPr>
        <p:spPr/>
        <p:txBody>
          <a:bodyPr>
            <a:normAutofit fontScale="55000" lnSpcReduction="20000"/>
          </a:bodyPr>
          <a:lstStyle/>
          <a:p>
            <a:pPr marL="514350" indent="-514350">
              <a:lnSpc>
                <a:spcPct val="140000"/>
              </a:lnSpc>
              <a:spcBef>
                <a:spcPts val="0"/>
              </a:spcBef>
              <a:buFont typeface="+mj-lt"/>
              <a:buAutoNum type="arabicPeriod" startAt="12"/>
            </a:pPr>
            <a:r>
              <a:rPr lang="en-US" altLang="zh-CN" dirty="0" smtClean="0"/>
              <a:t>WU </a:t>
            </a:r>
            <a:r>
              <a:rPr lang="en-US" altLang="zh-CN" dirty="0"/>
              <a:t>X, XU Y, SHAO Z</a:t>
            </a:r>
            <a:r>
              <a:rPr lang="zh-CN" altLang="en-US" dirty="0"/>
              <a:t>等</a:t>
            </a:r>
            <a:r>
              <a:rPr lang="en-US" altLang="zh-CN" dirty="0"/>
              <a:t>. LSM-</a:t>
            </a:r>
            <a:r>
              <a:rPr lang="en-US" altLang="zh-CN" dirty="0" err="1"/>
              <a:t>trie</a:t>
            </a:r>
            <a:r>
              <a:rPr lang="en-US" altLang="zh-CN" dirty="0"/>
              <a:t>: An LSM-tree-based Ultra-Large Key-Value Store for Small Data Items[C]//2015 USENIX Annual Technical Conference (USENIX ATC 15). Santa Clara, CA: USENIX Association, 2015: 71–82</a:t>
            </a:r>
            <a:r>
              <a:rPr lang="en-US" altLang="zh-CN" dirty="0" smtClean="0"/>
              <a:t>.</a:t>
            </a:r>
          </a:p>
          <a:p>
            <a:pPr marL="514350" indent="-514350">
              <a:lnSpc>
                <a:spcPct val="140000"/>
              </a:lnSpc>
              <a:spcBef>
                <a:spcPts val="0"/>
              </a:spcBef>
              <a:buFont typeface="+mj-lt"/>
              <a:buAutoNum type="arabicPeriod" startAt="12"/>
            </a:pPr>
            <a:r>
              <a:rPr lang="en-US" altLang="zh-CN" dirty="0" smtClean="0"/>
              <a:t>LI </a:t>
            </a:r>
            <a:r>
              <a:rPr lang="en-US" altLang="zh-CN" dirty="0"/>
              <a:t>S, HU S, GANTI R</a:t>
            </a:r>
            <a:r>
              <a:rPr lang="zh-CN" altLang="en-US" dirty="0"/>
              <a:t>等</a:t>
            </a:r>
            <a:r>
              <a:rPr lang="en-US" altLang="zh-CN" dirty="0"/>
              <a:t>. Pyro: A Spatial-Temporal Big-Data Storage System[C]//2015 USENIX Annual Technical Conference (USENIX ATC 15). Santa Clara, CA: USENIX Association, 2015: 97–109</a:t>
            </a:r>
            <a:r>
              <a:rPr lang="en-US" altLang="zh-CN" dirty="0" smtClean="0"/>
              <a:t>.</a:t>
            </a:r>
          </a:p>
          <a:p>
            <a:pPr marL="514350" indent="-514350">
              <a:lnSpc>
                <a:spcPct val="140000"/>
              </a:lnSpc>
              <a:spcBef>
                <a:spcPts val="0"/>
              </a:spcBef>
              <a:buFont typeface="+mj-lt"/>
              <a:buAutoNum type="arabicPeriod" startAt="12"/>
            </a:pPr>
            <a:r>
              <a:rPr lang="en-US" altLang="zh-CN" dirty="0" smtClean="0"/>
              <a:t>LI </a:t>
            </a:r>
            <a:r>
              <a:rPr lang="en-US" altLang="zh-CN" dirty="0"/>
              <a:t>M, QIN C, LEE P </a:t>
            </a:r>
            <a:r>
              <a:rPr lang="en-US" altLang="zh-CN" dirty="0" err="1"/>
              <a:t>P</a:t>
            </a:r>
            <a:r>
              <a:rPr lang="en-US" altLang="zh-CN" dirty="0"/>
              <a:t> C. </a:t>
            </a:r>
            <a:r>
              <a:rPr lang="en-US" altLang="zh-CN" dirty="0" err="1"/>
              <a:t>CDStore</a:t>
            </a:r>
            <a:r>
              <a:rPr lang="en-US" altLang="zh-CN" dirty="0"/>
              <a:t>: Toward Reliable, Secure, and Cost-Efficient Cloud Storage via Convergent Dispersal[C]//2015 USENIX Annual Technical Conference (USENIX ATC 15). Santa Clara, CA: USENIX Association, 2015: 111–124</a:t>
            </a:r>
            <a:r>
              <a:rPr lang="en-US" altLang="zh-CN" dirty="0" smtClean="0"/>
              <a:t>.</a:t>
            </a:r>
          </a:p>
          <a:p>
            <a:pPr marL="514350" indent="-514350">
              <a:lnSpc>
                <a:spcPct val="140000"/>
              </a:lnSpc>
              <a:spcBef>
                <a:spcPts val="0"/>
              </a:spcBef>
              <a:buFont typeface="+mj-lt"/>
              <a:buAutoNum type="arabicPeriod" startAt="12"/>
            </a:pPr>
            <a:r>
              <a:rPr lang="en-US" altLang="zh-CN" dirty="0" smtClean="0"/>
              <a:t>BESSANI </a:t>
            </a:r>
            <a:r>
              <a:rPr lang="en-US" altLang="zh-CN" dirty="0"/>
              <a:t>A, MENDES R, OLIVEIRA T</a:t>
            </a:r>
            <a:r>
              <a:rPr lang="zh-CN" altLang="en-US" dirty="0"/>
              <a:t>等</a:t>
            </a:r>
            <a:r>
              <a:rPr lang="en-US" altLang="zh-CN" dirty="0"/>
              <a:t>. SCFS: A Shared Cloud-backed File System[C]//2014 USENIX Annual Technical Conference (USENIX ATC 14). Philadelphia, PA: USENIX Association, 2014: 169–180.</a:t>
            </a:r>
            <a:endParaRPr lang="zh-CN" altLang="en-US" dirty="0"/>
          </a:p>
        </p:txBody>
      </p:sp>
    </p:spTree>
    <p:extLst>
      <p:ext uri="{BB962C8B-B14F-4D97-AF65-F5344CB8AC3E}">
        <p14:creationId xmlns:p14="http://schemas.microsoft.com/office/powerpoint/2010/main" val="34942361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讲座内容</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6" name="图片 5"/>
          <p:cNvPicPr>
            <a:picLocks noChangeAspect="1"/>
          </p:cNvPicPr>
          <p:nvPr/>
        </p:nvPicPr>
        <p:blipFill>
          <a:blip r:embed="rId2"/>
          <a:stretch>
            <a:fillRect/>
          </a:stretch>
        </p:blipFill>
        <p:spPr>
          <a:xfrm>
            <a:off x="792000" y="0"/>
            <a:ext cx="7560000" cy="6772110"/>
          </a:xfrm>
          <a:prstGeom prst="rect">
            <a:avLst/>
          </a:prstGeom>
        </p:spPr>
      </p:pic>
      <p:sp>
        <p:nvSpPr>
          <p:cNvPr id="5" name="矩形 4"/>
          <p:cNvSpPr/>
          <p:nvPr/>
        </p:nvSpPr>
        <p:spPr>
          <a:xfrm>
            <a:off x="2520000" y="6498000"/>
            <a:ext cx="6480000" cy="360000"/>
          </a:xfrm>
          <a:prstGeom prst="rect">
            <a:avLst/>
          </a:prstGeom>
          <a:solidFill>
            <a:srgbClr val="FFFFFF">
              <a:alpha val="50196"/>
            </a:srgbClr>
          </a:solidFill>
        </p:spPr>
        <p:txBody>
          <a:bodyPr anchor="ctr">
            <a:noAutofit/>
          </a:bodyPr>
          <a:lstStyle/>
          <a:p>
            <a:r>
              <a:rPr lang="en-US" altLang="zh-CN" sz="1200" dirty="0">
                <a:latin typeface="Times New Roman" panose="02020603050405020304" pitchFamily="18" charset="0"/>
                <a:cs typeface="Times New Roman" panose="02020603050405020304" pitchFamily="18" charset="0"/>
                <a:hlinkClick r:id="rId3"/>
              </a:rPr>
              <a:t>http://</a:t>
            </a:r>
            <a:r>
              <a:rPr lang="en-US" altLang="zh-CN" sz="1200" dirty="0" smtClean="0">
                <a:latin typeface="Times New Roman" panose="02020603050405020304" pitchFamily="18" charset="0"/>
                <a:cs typeface="Times New Roman" panose="02020603050405020304" pitchFamily="18" charset="0"/>
                <a:hlinkClick r:id="rId3"/>
              </a:rPr>
              <a:t>www.snia.org/sites/default/files/Managing_Private_and_Hybrid_Clouds_for_Data_Storage.pdf</a:t>
            </a:r>
            <a:r>
              <a:rPr lang="en-US" altLang="zh-CN" sz="1200" dirty="0" smtClean="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7" name="矩形 6"/>
          <p:cNvSpPr/>
          <p:nvPr/>
        </p:nvSpPr>
        <p:spPr>
          <a:xfrm>
            <a:off x="2895601" y="237066"/>
            <a:ext cx="3158066" cy="6333069"/>
          </a:xfrm>
          <a:custGeom>
            <a:avLst/>
            <a:gdLst>
              <a:gd name="connsiteX0" fmla="*/ 0 w 1236133"/>
              <a:gd name="connsiteY0" fmla="*/ 0 h 6468534"/>
              <a:gd name="connsiteX1" fmla="*/ 1236133 w 1236133"/>
              <a:gd name="connsiteY1" fmla="*/ 0 h 6468534"/>
              <a:gd name="connsiteX2" fmla="*/ 1236133 w 1236133"/>
              <a:gd name="connsiteY2" fmla="*/ 6468534 h 6468534"/>
              <a:gd name="connsiteX3" fmla="*/ 0 w 1236133"/>
              <a:gd name="connsiteY3" fmla="*/ 6468534 h 6468534"/>
              <a:gd name="connsiteX4" fmla="*/ 0 w 1236133"/>
              <a:gd name="connsiteY4" fmla="*/ 0 h 6468534"/>
              <a:gd name="connsiteX0" fmla="*/ 1727200 w 2963333"/>
              <a:gd name="connsiteY0" fmla="*/ 0 h 6468534"/>
              <a:gd name="connsiteX1" fmla="*/ 2963333 w 2963333"/>
              <a:gd name="connsiteY1" fmla="*/ 0 h 6468534"/>
              <a:gd name="connsiteX2" fmla="*/ 2963333 w 2963333"/>
              <a:gd name="connsiteY2" fmla="*/ 6468534 h 6468534"/>
              <a:gd name="connsiteX3" fmla="*/ 0 w 2963333"/>
              <a:gd name="connsiteY3" fmla="*/ 6426201 h 6468534"/>
              <a:gd name="connsiteX4" fmla="*/ 1727200 w 2963333"/>
              <a:gd name="connsiteY4" fmla="*/ 0 h 6468534"/>
              <a:gd name="connsiteX0" fmla="*/ 1727200 w 3158066"/>
              <a:gd name="connsiteY0" fmla="*/ 0 h 6510868"/>
              <a:gd name="connsiteX1" fmla="*/ 2963333 w 3158066"/>
              <a:gd name="connsiteY1" fmla="*/ 0 h 6510868"/>
              <a:gd name="connsiteX2" fmla="*/ 3158066 w 3158066"/>
              <a:gd name="connsiteY2" fmla="*/ 6510868 h 6510868"/>
              <a:gd name="connsiteX3" fmla="*/ 0 w 3158066"/>
              <a:gd name="connsiteY3" fmla="*/ 6426201 h 6510868"/>
              <a:gd name="connsiteX4" fmla="*/ 1727200 w 3158066"/>
              <a:gd name="connsiteY4" fmla="*/ 0 h 6510868"/>
              <a:gd name="connsiteX0" fmla="*/ 1600200 w 3158066"/>
              <a:gd name="connsiteY0" fmla="*/ 127000 h 6510868"/>
              <a:gd name="connsiteX1" fmla="*/ 2963333 w 3158066"/>
              <a:gd name="connsiteY1" fmla="*/ 0 h 6510868"/>
              <a:gd name="connsiteX2" fmla="*/ 3158066 w 3158066"/>
              <a:gd name="connsiteY2" fmla="*/ 6510868 h 6510868"/>
              <a:gd name="connsiteX3" fmla="*/ 0 w 3158066"/>
              <a:gd name="connsiteY3" fmla="*/ 6426201 h 6510868"/>
              <a:gd name="connsiteX4" fmla="*/ 1600200 w 3158066"/>
              <a:gd name="connsiteY4" fmla="*/ 127000 h 6510868"/>
              <a:gd name="connsiteX0" fmla="*/ 1600200 w 3158066"/>
              <a:gd name="connsiteY0" fmla="*/ 0 h 6383868"/>
              <a:gd name="connsiteX1" fmla="*/ 2971799 w 3158066"/>
              <a:gd name="connsiteY1" fmla="*/ 16933 h 6383868"/>
              <a:gd name="connsiteX2" fmla="*/ 3158066 w 3158066"/>
              <a:gd name="connsiteY2" fmla="*/ 6383868 h 6383868"/>
              <a:gd name="connsiteX3" fmla="*/ 0 w 3158066"/>
              <a:gd name="connsiteY3" fmla="*/ 6299201 h 6383868"/>
              <a:gd name="connsiteX4" fmla="*/ 1600200 w 3158066"/>
              <a:gd name="connsiteY4" fmla="*/ 0 h 6383868"/>
              <a:gd name="connsiteX0" fmla="*/ 1540933 w 3158066"/>
              <a:gd name="connsiteY0" fmla="*/ 8467 h 6366935"/>
              <a:gd name="connsiteX1" fmla="*/ 2971799 w 3158066"/>
              <a:gd name="connsiteY1" fmla="*/ 0 h 6366935"/>
              <a:gd name="connsiteX2" fmla="*/ 3158066 w 3158066"/>
              <a:gd name="connsiteY2" fmla="*/ 6366935 h 6366935"/>
              <a:gd name="connsiteX3" fmla="*/ 0 w 3158066"/>
              <a:gd name="connsiteY3" fmla="*/ 6282268 h 6366935"/>
              <a:gd name="connsiteX4" fmla="*/ 1540933 w 3158066"/>
              <a:gd name="connsiteY4" fmla="*/ 8467 h 6366935"/>
              <a:gd name="connsiteX0" fmla="*/ 1540933 w 3158066"/>
              <a:gd name="connsiteY0" fmla="*/ 0 h 6358468"/>
              <a:gd name="connsiteX1" fmla="*/ 2726266 w 3158066"/>
              <a:gd name="connsiteY1" fmla="*/ 25399 h 6358468"/>
              <a:gd name="connsiteX2" fmla="*/ 3158066 w 3158066"/>
              <a:gd name="connsiteY2" fmla="*/ 6358468 h 6358468"/>
              <a:gd name="connsiteX3" fmla="*/ 0 w 3158066"/>
              <a:gd name="connsiteY3" fmla="*/ 6273801 h 6358468"/>
              <a:gd name="connsiteX4" fmla="*/ 1540933 w 3158066"/>
              <a:gd name="connsiteY4" fmla="*/ 0 h 6358468"/>
              <a:gd name="connsiteX0" fmla="*/ 1540933 w 3158066"/>
              <a:gd name="connsiteY0" fmla="*/ 25401 h 6383869"/>
              <a:gd name="connsiteX1" fmla="*/ 2726266 w 3158066"/>
              <a:gd name="connsiteY1" fmla="*/ 0 h 6383869"/>
              <a:gd name="connsiteX2" fmla="*/ 3158066 w 3158066"/>
              <a:gd name="connsiteY2" fmla="*/ 6383869 h 6383869"/>
              <a:gd name="connsiteX3" fmla="*/ 0 w 3158066"/>
              <a:gd name="connsiteY3" fmla="*/ 6299202 h 6383869"/>
              <a:gd name="connsiteX4" fmla="*/ 1540933 w 3158066"/>
              <a:gd name="connsiteY4" fmla="*/ 25401 h 6383869"/>
              <a:gd name="connsiteX0" fmla="*/ 1540933 w 3158066"/>
              <a:gd name="connsiteY0" fmla="*/ 8467 h 6366935"/>
              <a:gd name="connsiteX1" fmla="*/ 2709333 w 3158066"/>
              <a:gd name="connsiteY1" fmla="*/ 0 h 6366935"/>
              <a:gd name="connsiteX2" fmla="*/ 3158066 w 3158066"/>
              <a:gd name="connsiteY2" fmla="*/ 6366935 h 6366935"/>
              <a:gd name="connsiteX3" fmla="*/ 0 w 3158066"/>
              <a:gd name="connsiteY3" fmla="*/ 6282268 h 6366935"/>
              <a:gd name="connsiteX4" fmla="*/ 1540933 w 3158066"/>
              <a:gd name="connsiteY4" fmla="*/ 8467 h 6366935"/>
              <a:gd name="connsiteX0" fmla="*/ 1540933 w 3158066"/>
              <a:gd name="connsiteY0" fmla="*/ 8467 h 6333069"/>
              <a:gd name="connsiteX1" fmla="*/ 2709333 w 3158066"/>
              <a:gd name="connsiteY1" fmla="*/ 0 h 6333069"/>
              <a:gd name="connsiteX2" fmla="*/ 3158066 w 3158066"/>
              <a:gd name="connsiteY2" fmla="*/ 6333069 h 6333069"/>
              <a:gd name="connsiteX3" fmla="*/ 0 w 3158066"/>
              <a:gd name="connsiteY3" fmla="*/ 6282268 h 6333069"/>
              <a:gd name="connsiteX4" fmla="*/ 1540933 w 3158066"/>
              <a:gd name="connsiteY4" fmla="*/ 8467 h 6333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066" h="6333069">
                <a:moveTo>
                  <a:pt x="1540933" y="8467"/>
                </a:moveTo>
                <a:lnTo>
                  <a:pt x="2709333" y="0"/>
                </a:lnTo>
                <a:lnTo>
                  <a:pt x="3158066" y="6333069"/>
                </a:lnTo>
                <a:lnTo>
                  <a:pt x="0" y="6282268"/>
                </a:lnTo>
                <a:lnTo>
                  <a:pt x="1540933" y="8467"/>
                </a:lnTo>
                <a:close/>
              </a:path>
            </a:pathLst>
          </a:custGeom>
          <a:solidFill>
            <a:schemeClr val="lt1">
              <a:alpha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3200" dirty="0" smtClean="0">
                <a:latin typeface="Times New Roman" panose="02020603050405020304" pitchFamily="18" charset="0"/>
                <a:ea typeface="黑体" panose="02010609060101010101" pitchFamily="49" charset="-122"/>
                <a:cs typeface="Times New Roman" panose="02020603050405020304" pitchFamily="18" charset="0"/>
              </a:rPr>
              <a:t>对象存储</a:t>
            </a:r>
            <a:endParaRPr lang="zh-CN" altLang="en-US" sz="32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6019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论文列表</a:t>
            </a:r>
            <a:endParaRPr lang="zh-CN" altLang="en-US" dirty="0"/>
          </a:p>
        </p:txBody>
      </p:sp>
      <p:sp>
        <p:nvSpPr>
          <p:cNvPr id="3" name="内容占位符 2"/>
          <p:cNvSpPr>
            <a:spLocks noGrp="1"/>
          </p:cNvSpPr>
          <p:nvPr>
            <p:ph idx="1"/>
          </p:nvPr>
        </p:nvSpPr>
        <p:spPr/>
        <p:txBody>
          <a:bodyPr>
            <a:normAutofit/>
          </a:bodyPr>
          <a:lstStyle/>
          <a:p>
            <a:pPr marL="514350" indent="-514350">
              <a:lnSpc>
                <a:spcPct val="140000"/>
              </a:lnSpc>
              <a:spcBef>
                <a:spcPts val="0"/>
              </a:spcBef>
              <a:buFont typeface="+mj-lt"/>
              <a:buAutoNum type="arabicPeriod" startAt="16"/>
            </a:pPr>
            <a:r>
              <a:rPr lang="en-US" altLang="zh-CN" sz="1400" dirty="0" smtClean="0"/>
              <a:t>TANG </a:t>
            </a:r>
            <a:r>
              <a:rPr lang="en-US" altLang="zh-CN" sz="1400" dirty="0"/>
              <a:t>Y, HU G, YUAN X</a:t>
            </a:r>
            <a:r>
              <a:rPr lang="zh-CN" altLang="en-US" sz="1400" dirty="0"/>
              <a:t>等</a:t>
            </a:r>
            <a:r>
              <a:rPr lang="en-US" altLang="zh-CN" sz="1400" dirty="0"/>
              <a:t>. </a:t>
            </a:r>
            <a:r>
              <a:rPr lang="en-US" altLang="zh-CN" sz="1400" dirty="0" err="1"/>
              <a:t>Grandet</a:t>
            </a:r>
            <a:r>
              <a:rPr lang="en-US" altLang="zh-CN" sz="1400" dirty="0"/>
              <a:t>: A Unified, Economical Object Store for Web Applications[C]//Proceedings of the Seventh ACM Symposium on Cloud Computing. New York, NY, USA: ACM, 2016: 196–209</a:t>
            </a:r>
            <a:r>
              <a:rPr lang="en-US" altLang="zh-CN" sz="1400" dirty="0" smtClean="0"/>
              <a:t>.</a:t>
            </a:r>
          </a:p>
          <a:p>
            <a:pPr marL="514350" indent="-514350">
              <a:lnSpc>
                <a:spcPct val="140000"/>
              </a:lnSpc>
              <a:spcBef>
                <a:spcPts val="0"/>
              </a:spcBef>
              <a:buFont typeface="+mj-lt"/>
              <a:buAutoNum type="arabicPeriod" startAt="16"/>
            </a:pPr>
            <a:r>
              <a:rPr lang="en-US" altLang="zh-CN" sz="1400" dirty="0" smtClean="0"/>
              <a:t>LU </a:t>
            </a:r>
            <a:r>
              <a:rPr lang="en-US" altLang="zh-CN" sz="1400" dirty="0"/>
              <a:t>H, SALTAFORMAGGIO B, XU C</a:t>
            </a:r>
            <a:r>
              <a:rPr lang="zh-CN" altLang="en-US" sz="1400" dirty="0"/>
              <a:t>等</a:t>
            </a:r>
            <a:r>
              <a:rPr lang="en-US" altLang="zh-CN" sz="1400" dirty="0"/>
              <a:t>. BASS: Improving I/O Performance for Cloud Block Storage via Byte-Addressable Storage Stack[C]//Proceedings of the Seventh ACM Symposium on Cloud Computing. New York, NY, USA: ACM, 2016: 169–181</a:t>
            </a:r>
            <a:r>
              <a:rPr lang="en-US" altLang="zh-CN" sz="1400" dirty="0" smtClean="0"/>
              <a:t>.</a:t>
            </a:r>
          </a:p>
          <a:p>
            <a:pPr marL="514350" indent="-514350">
              <a:lnSpc>
                <a:spcPct val="140000"/>
              </a:lnSpc>
              <a:spcBef>
                <a:spcPts val="0"/>
              </a:spcBef>
              <a:buFont typeface="+mj-lt"/>
              <a:buAutoNum type="arabicPeriod" startAt="16"/>
            </a:pPr>
            <a:r>
              <a:rPr lang="en-US" altLang="zh-CN" sz="1400" dirty="0" smtClean="0"/>
              <a:t>DOBRE </a:t>
            </a:r>
            <a:r>
              <a:rPr lang="en-US" altLang="zh-CN" sz="1400" dirty="0"/>
              <a:t>D, VIOTTI P, VUKOLIĆ M. Hybris: Robust Hybrid Cloud Storage[C]//Proceedings of the ACM Symposium on Cloud Computing. New York, NY, USA: ACM, 2014: 12:1–12:14.</a:t>
            </a:r>
            <a:endParaRPr lang="zh-CN" altLang="en-US" sz="1400" dirty="0"/>
          </a:p>
        </p:txBody>
      </p:sp>
    </p:spTree>
    <p:extLst>
      <p:ext uri="{BB962C8B-B14F-4D97-AF65-F5344CB8AC3E}">
        <p14:creationId xmlns:p14="http://schemas.microsoft.com/office/powerpoint/2010/main" val="33290664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讲座内容</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5" name="矩形 4"/>
          <p:cNvSpPr/>
          <p:nvPr/>
        </p:nvSpPr>
        <p:spPr>
          <a:xfrm>
            <a:off x="2520000" y="6498000"/>
            <a:ext cx="6480000" cy="360000"/>
          </a:xfrm>
          <a:prstGeom prst="rect">
            <a:avLst/>
          </a:prstGeom>
          <a:solidFill>
            <a:srgbClr val="FFFFFF">
              <a:alpha val="50196"/>
            </a:srgbClr>
          </a:solidFill>
        </p:spPr>
        <p:txBody>
          <a:bodyPr anchor="ctr">
            <a:noAutofit/>
          </a:bodyPr>
          <a:lstStyle/>
          <a:p>
            <a:r>
              <a:rPr lang="en-US" altLang="zh-CN" sz="1200" dirty="0">
                <a:latin typeface="Times New Roman" panose="02020603050405020304" pitchFamily="18" charset="0"/>
                <a:cs typeface="Times New Roman" panose="02020603050405020304" pitchFamily="18" charset="0"/>
                <a:hlinkClick r:id="rId2"/>
              </a:rPr>
              <a:t>http://</a:t>
            </a:r>
            <a:r>
              <a:rPr lang="en-US" altLang="zh-CN" sz="1200" dirty="0" smtClean="0">
                <a:latin typeface="Times New Roman" panose="02020603050405020304" pitchFamily="18" charset="0"/>
                <a:cs typeface="Times New Roman" panose="02020603050405020304" pitchFamily="18" charset="0"/>
                <a:hlinkClick r:id="rId2"/>
              </a:rPr>
              <a:t>www.snia.org/sites/default/files/Implementing_Serving_and_Using_The_Cloud-Nov_2013.pdf </a:t>
            </a:r>
            <a:endParaRPr lang="en-US" altLang="zh-CN" sz="1200" dirty="0">
              <a:latin typeface="Times New Roman" panose="02020603050405020304" pitchFamily="18" charset="0"/>
              <a:cs typeface="Times New Roman" panose="02020603050405020304" pitchFamily="18" charset="0"/>
              <a:hlinkClick r:id="rId2"/>
            </a:endParaRPr>
          </a:p>
          <a:p>
            <a:r>
              <a:rPr lang="en-US" altLang="zh-CN" sz="1200" dirty="0" smtClean="0">
                <a:latin typeface="Times New Roman" panose="02020603050405020304" pitchFamily="18" charset="0"/>
                <a:cs typeface="Times New Roman" panose="02020603050405020304" pitchFamily="18" charset="0"/>
                <a:hlinkClick r:id="rId2"/>
              </a:rPr>
              <a:t>http</a:t>
            </a:r>
            <a:r>
              <a:rPr lang="en-US" altLang="zh-CN" sz="1200" dirty="0">
                <a:latin typeface="Times New Roman" panose="02020603050405020304" pitchFamily="18" charset="0"/>
                <a:cs typeface="Times New Roman" panose="02020603050405020304" pitchFamily="18" charset="0"/>
                <a:hlinkClick r:id="rId2"/>
              </a:rPr>
              <a:t>://</a:t>
            </a:r>
            <a:r>
              <a:rPr lang="en-US" altLang="zh-CN" sz="1200" dirty="0" smtClean="0">
                <a:latin typeface="Times New Roman" panose="02020603050405020304" pitchFamily="18" charset="0"/>
                <a:cs typeface="Times New Roman" panose="02020603050405020304" pitchFamily="18" charset="0"/>
                <a:hlinkClick r:id="rId2"/>
              </a:rPr>
              <a:t>www.snia.org/sites/default/files/Managing_Private_and_Hybrid_Clouds_for_Data_Storage.pdf</a:t>
            </a:r>
            <a:r>
              <a:rPr lang="en-US" altLang="zh-CN" sz="1200" dirty="0" smtClean="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720000" y="2160000"/>
            <a:ext cx="7020000" cy="4028140"/>
          </a:xfrm>
          <a:prstGeom prst="rect">
            <a:avLst/>
          </a:prstGeom>
        </p:spPr>
      </p:pic>
      <p:pic>
        <p:nvPicPr>
          <p:cNvPr id="7" name="图片 6"/>
          <p:cNvPicPr>
            <a:picLocks noChangeAspect="1"/>
          </p:cNvPicPr>
          <p:nvPr/>
        </p:nvPicPr>
        <p:blipFill>
          <a:blip r:embed="rId4"/>
          <a:stretch>
            <a:fillRect/>
          </a:stretch>
        </p:blipFill>
        <p:spPr>
          <a:xfrm>
            <a:off x="720000" y="0"/>
            <a:ext cx="4320000" cy="1767954"/>
          </a:xfrm>
          <a:prstGeom prst="rect">
            <a:avLst/>
          </a:prstGeom>
        </p:spPr>
      </p:pic>
    </p:spTree>
    <p:extLst>
      <p:ext uri="{BB962C8B-B14F-4D97-AF65-F5344CB8AC3E}">
        <p14:creationId xmlns:p14="http://schemas.microsoft.com/office/powerpoint/2010/main" val="26155418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对象存储</a:t>
            </a:r>
            <a:endParaRPr lang="zh-CN" altLang="en-US" dirty="0"/>
          </a:p>
        </p:txBody>
      </p:sp>
      <p:sp>
        <p:nvSpPr>
          <p:cNvPr id="3" name="内容占位符 2"/>
          <p:cNvSpPr>
            <a:spLocks noGrp="1"/>
          </p:cNvSpPr>
          <p:nvPr>
            <p:ph idx="1"/>
          </p:nvPr>
        </p:nvSpPr>
        <p:spPr/>
        <p:txBody>
          <a:bodyPr/>
          <a:lstStyle/>
          <a:p>
            <a:endParaRPr lang="en-US" altLang="zh-CN" dirty="0" smtClean="0"/>
          </a:p>
          <a:p>
            <a:endParaRPr lang="en-US" altLang="zh-CN" dirty="0" smtClean="0"/>
          </a:p>
          <a:p>
            <a:endParaRPr lang="zh-CN" altLang="en-US" dirty="0"/>
          </a:p>
        </p:txBody>
      </p:sp>
      <p:sp>
        <p:nvSpPr>
          <p:cNvPr id="5" name="矩形 4"/>
          <p:cNvSpPr/>
          <p:nvPr/>
        </p:nvSpPr>
        <p:spPr>
          <a:xfrm>
            <a:off x="5913839" y="4681566"/>
            <a:ext cx="1107996"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数据洪流</a:t>
            </a:r>
          </a:p>
        </p:txBody>
      </p:sp>
      <p:pic>
        <p:nvPicPr>
          <p:cNvPr id="1026" name="Picture 2" descr="http://www.panasas.com/sites/default/files/uploads/panasas_as16_3qtr_withblades_hr_mf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704" y="2241035"/>
            <a:ext cx="3359013" cy="25736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mobileadvertisingwatch.com/wp-content/uploads/2015/08/The-Data-Deluge-Facebook-Users-Share-2.5-Million-Pieces-of-Content-EVERY-Minu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656" y="2241035"/>
            <a:ext cx="3333750" cy="23050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http://tse4.mm.bing.net/th?id=OIP.M975ac6864f106c2e66d9a5e62c52a64bo0&amp;pid=1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7066" y="3898161"/>
            <a:ext cx="1181384" cy="1534265"/>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 name="矩形 6"/>
          <p:cNvSpPr/>
          <p:nvPr/>
        </p:nvSpPr>
        <p:spPr>
          <a:xfrm>
            <a:off x="3097250" y="915472"/>
            <a:ext cx="877163" cy="369332"/>
          </a:xfrm>
          <a:prstGeom prst="rect">
            <a:avLst/>
          </a:prstGeom>
        </p:spPr>
        <p:txBody>
          <a:bodyPr wrap="non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驱动力</a:t>
            </a:r>
          </a:p>
        </p:txBody>
      </p:sp>
      <p:sp>
        <p:nvSpPr>
          <p:cNvPr id="4" name="矩形 3"/>
          <p:cNvSpPr/>
          <p:nvPr/>
        </p:nvSpPr>
        <p:spPr>
          <a:xfrm>
            <a:off x="1914566" y="4681566"/>
            <a:ext cx="1107996"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存储扩张</a:t>
            </a:r>
          </a:p>
        </p:txBody>
      </p:sp>
    </p:spTree>
    <p:extLst>
      <p:ext uri="{BB962C8B-B14F-4D97-AF65-F5344CB8AC3E}">
        <p14:creationId xmlns:p14="http://schemas.microsoft.com/office/powerpoint/2010/main" val="23552845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479</TotalTime>
  <Words>2720</Words>
  <Application>Microsoft Office PowerPoint</Application>
  <PresentationFormat>全屏显示(4:3)</PresentationFormat>
  <Paragraphs>454</Paragraphs>
  <Slides>70</Slides>
  <Notes>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70</vt:i4>
      </vt:variant>
    </vt:vector>
  </HeadingPairs>
  <TitlesOfParts>
    <vt:vector size="79" baseType="lpstr">
      <vt:lpstr>黑体</vt:lpstr>
      <vt:lpstr>宋体</vt:lpstr>
      <vt:lpstr>微软雅黑</vt:lpstr>
      <vt:lpstr>Arial</vt:lpstr>
      <vt:lpstr>Calibri</vt:lpstr>
      <vt:lpstr>Times</vt:lpstr>
      <vt:lpstr>Times New Roman</vt:lpstr>
      <vt:lpstr>Wingdings</vt:lpstr>
      <vt:lpstr>Office 主题</vt:lpstr>
      <vt:lpstr>数据中心技术</vt:lpstr>
      <vt:lpstr>基本信息</vt:lpstr>
      <vt:lpstr>课程计划</vt:lpstr>
      <vt:lpstr>讲座内容</vt:lpstr>
      <vt:lpstr>讲座内容</vt:lpstr>
      <vt:lpstr>讲座内容</vt:lpstr>
      <vt:lpstr>讲座内容</vt:lpstr>
      <vt:lpstr>讲座内容</vt:lpstr>
      <vt:lpstr>对象存储</vt:lpstr>
      <vt:lpstr>对象存储</vt:lpstr>
      <vt:lpstr>The Data Access Taxonomy</vt:lpstr>
      <vt:lpstr> The Block Paradigm </vt:lpstr>
      <vt:lpstr> The Data Access Taxonomy </vt:lpstr>
      <vt:lpstr>Local File Systems</vt:lpstr>
      <vt:lpstr>Distributed File Systems e.g. NAS with NFS,CIFS Protocol</vt:lpstr>
      <vt:lpstr>NAS Aggregation/Virtualization  Global Namespace</vt:lpstr>
      <vt:lpstr>NAS Aggregation/Virtualization  Global Namespace</vt:lpstr>
      <vt:lpstr>NAS Cluster Tightly Coupled NAS</vt:lpstr>
      <vt:lpstr>NAS Cluster Loosely Coupled NAS: Global Namespace with NFSv4.1 and pNFS</vt:lpstr>
      <vt:lpstr> The Data Access Taxonomy </vt:lpstr>
      <vt:lpstr>The Old Block Paradigm </vt:lpstr>
      <vt:lpstr>The New Object Paradigm </vt:lpstr>
      <vt:lpstr>The New Object Paradigm </vt:lpstr>
      <vt:lpstr>Self-Contained Objects</vt:lpstr>
      <vt:lpstr>Block Access - Inodes</vt:lpstr>
      <vt:lpstr>Block Access - Inodes</vt:lpstr>
      <vt:lpstr>Inodes vs. Objects </vt:lpstr>
      <vt:lpstr>ANSI T10 OSD SCSI Targets </vt:lpstr>
      <vt:lpstr>SCSI Standards Architecture </vt:lpstr>
      <vt:lpstr>Object Autonomy</vt:lpstr>
      <vt:lpstr>Data Sharing Homogeneous/Heterogeneous</vt:lpstr>
      <vt:lpstr>Data Migration - ILM Homogeneous/Heterogeneous</vt:lpstr>
      <vt:lpstr>Additional Layer of Security</vt:lpstr>
      <vt:lpstr>Living in a Flat Namespace</vt:lpstr>
      <vt:lpstr>Virtual View / Virtual File Systems</vt:lpstr>
      <vt:lpstr>The First Generation of  Object Storage</vt:lpstr>
      <vt:lpstr>对象存储</vt:lpstr>
      <vt:lpstr>对象存储</vt:lpstr>
      <vt:lpstr>Object Decomposition</vt:lpstr>
      <vt:lpstr>对象存储系统组成</vt:lpstr>
      <vt:lpstr>1. 对象 (Object)</vt:lpstr>
      <vt:lpstr>对象分类</vt:lpstr>
      <vt:lpstr>2、OSD（Object-based Storage Device)</vt:lpstr>
      <vt:lpstr>OSD的主要功能</vt:lpstr>
      <vt:lpstr>对象存储</vt:lpstr>
      <vt:lpstr>3、客户端文件系统</vt:lpstr>
      <vt:lpstr>文件系统读访问实例：</vt:lpstr>
      <vt:lpstr>4.元数据服务器 (Metadata Server)</vt:lpstr>
      <vt:lpstr>4.元数据服务器 (Metadata Server)</vt:lpstr>
      <vt:lpstr>4.元数据服务器 (Metadata Server)</vt:lpstr>
      <vt:lpstr>5. 网络连接</vt:lpstr>
      <vt:lpstr>对象存储与传统存储的对比</vt:lpstr>
      <vt:lpstr>对象存储的特性（总结）</vt:lpstr>
      <vt:lpstr>互联网时代的对象存储</vt:lpstr>
      <vt:lpstr>Cloud Storage, Storage Clouds, Object Storage</vt:lpstr>
      <vt:lpstr>Scale out object storage with simple REST API </vt:lpstr>
      <vt:lpstr>REST API’s</vt:lpstr>
      <vt:lpstr>Current Object Storage Summary</vt:lpstr>
      <vt:lpstr>Why Object Storage?</vt:lpstr>
      <vt:lpstr>PowerPoint 演示文稿</vt:lpstr>
      <vt:lpstr>The Evolution of Data Processing</vt:lpstr>
      <vt:lpstr>Migration of Storage Application</vt:lpstr>
      <vt:lpstr>The Evolution of Storage</vt:lpstr>
      <vt:lpstr>The Vertical Consolidation</vt:lpstr>
      <vt:lpstr>干货 (干活) 时间</vt:lpstr>
      <vt:lpstr>干货 (干活) 时间</vt:lpstr>
      <vt:lpstr>干货 (干活) 时间</vt:lpstr>
      <vt:lpstr>干货 (干活) 时间</vt:lpstr>
      <vt:lpstr>论文列表</vt:lpstr>
      <vt:lpstr>论文列表</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数据中心技术</dc:title>
  <dc:creator>Zhan Shi</dc:creator>
  <cp:lastModifiedBy>Zhan Shi</cp:lastModifiedBy>
  <cp:revision>52</cp:revision>
  <dcterms:created xsi:type="dcterms:W3CDTF">2016-11-06T22:55:39Z</dcterms:created>
  <dcterms:modified xsi:type="dcterms:W3CDTF">2016-11-24T02:25:17Z</dcterms:modified>
</cp:coreProperties>
</file>